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8" r:id="rId2"/>
    <p:sldId id="279" r:id="rId3"/>
    <p:sldId id="280" r:id="rId4"/>
    <p:sldId id="262" r:id="rId5"/>
    <p:sldId id="263" r:id="rId6"/>
    <p:sldId id="261" r:id="rId7"/>
    <p:sldId id="264" r:id="rId8"/>
    <p:sldId id="265" r:id="rId9"/>
    <p:sldId id="266" r:id="rId10"/>
    <p:sldId id="267" r:id="rId11"/>
    <p:sldId id="268" r:id="rId12"/>
    <p:sldId id="269" r:id="rId13"/>
    <p:sldId id="282" r:id="rId14"/>
    <p:sldId id="284" r:id="rId15"/>
    <p:sldId id="270" r:id="rId16"/>
    <p:sldId id="271" r:id="rId17"/>
    <p:sldId id="277" r:id="rId18"/>
    <p:sldId id="257" r:id="rId19"/>
    <p:sldId id="274" r:id="rId20"/>
    <p:sldId id="273" r:id="rId21"/>
    <p:sldId id="275" r:id="rId22"/>
    <p:sldId id="276" r:id="rId23"/>
    <p:sldId id="278" r:id="rId24"/>
    <p:sldId id="283" r:id="rId25"/>
    <p:sldId id="28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5" autoAdjust="0"/>
    <p:restoredTop sz="56396" autoAdjust="0"/>
  </p:normalViewPr>
  <p:slideViewPr>
    <p:cSldViewPr snapToGrid="0" snapToObjects="1">
      <p:cViewPr>
        <p:scale>
          <a:sx n="50" d="100"/>
          <a:sy n="50" d="100"/>
        </p:scale>
        <p:origin x="-1452" y="1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21421B-D87C-DD47-85AF-E0D026A4AD96}" type="datetimeFigureOut">
              <a:rPr lang="en-GB" smtClean="0"/>
              <a:t>29/08/2018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C3B405-5308-D44F-BF65-50105B636C37}" type="slidenum">
              <a:rPr lang="en-GB" smtClean="0"/>
              <a:t>‹N°›</a:t>
            </a:fld>
            <a:endParaRPr lang="en-GB"/>
          </a:p>
        </p:txBody>
      </p:sp>
    </p:spTree>
    <p:extLst>
      <p:ext uri="{BB962C8B-B14F-4D97-AF65-F5344CB8AC3E}">
        <p14:creationId xmlns:p14="http://schemas.microsoft.com/office/powerpoint/2010/main" val="522110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0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GB" altLang="en-US" dirty="0">
              <a:ea typeface="MS PGothic" charset="-128"/>
            </a:endParaRPr>
          </a:p>
        </p:txBody>
      </p:sp>
      <p:sp>
        <p:nvSpPr>
          <p:cNvPr id="410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5492BD83-E251-AA4F-AF9C-65A019BA1D75}" type="slidenum">
              <a:rPr lang="en-US" altLang="en-US"/>
              <a:pPr>
                <a:spcBef>
                  <a:spcPct val="0"/>
                </a:spcBef>
              </a:pPr>
              <a:t>1</a:t>
            </a:fld>
            <a:endParaRPr lang="en-US" altLang="en-US" dirty="0"/>
          </a:p>
        </p:txBody>
      </p:sp>
    </p:spTree>
    <p:extLst>
      <p:ext uri="{BB962C8B-B14F-4D97-AF65-F5344CB8AC3E}">
        <p14:creationId xmlns:p14="http://schemas.microsoft.com/office/powerpoint/2010/main" val="4854287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Y" dirty="0" smtClean="0"/>
              <a:t>هذه</a:t>
            </a:r>
            <a:r>
              <a:rPr lang="ar-SY" baseline="0" dirty="0" smtClean="0"/>
              <a:t> الشفافة تفسر ذاتها.</a:t>
            </a:r>
            <a:endParaRPr lang="ar-SY" dirty="0" smtClean="0"/>
          </a:p>
        </p:txBody>
      </p:sp>
      <p:sp>
        <p:nvSpPr>
          <p:cNvPr id="4" name="Slide Number Placeholder 3"/>
          <p:cNvSpPr>
            <a:spLocks noGrp="1"/>
          </p:cNvSpPr>
          <p:nvPr>
            <p:ph type="sldNum" sz="quarter" idx="10"/>
          </p:nvPr>
        </p:nvSpPr>
        <p:spPr/>
        <p:txBody>
          <a:bodyPr/>
          <a:lstStyle/>
          <a:p>
            <a:fld id="{07C3B405-5308-D44F-BF65-50105B636C37}" type="slidenum">
              <a:rPr lang="en-GB" smtClean="0"/>
              <a:t>10</a:t>
            </a:fld>
            <a:endParaRPr lang="en-GB" dirty="0"/>
          </a:p>
        </p:txBody>
      </p:sp>
    </p:spTree>
    <p:extLst>
      <p:ext uri="{BB962C8B-B14F-4D97-AF65-F5344CB8AC3E}">
        <p14:creationId xmlns:p14="http://schemas.microsoft.com/office/powerpoint/2010/main" val="15744040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Y" dirty="0" smtClean="0"/>
              <a:t>هذه</a:t>
            </a:r>
            <a:r>
              <a:rPr lang="ar-SY" baseline="0" dirty="0" smtClean="0"/>
              <a:t> الشفافة تفسر ذاتها.</a:t>
            </a:r>
            <a:endParaRPr lang="ar-SY" dirty="0" smtClean="0"/>
          </a:p>
        </p:txBody>
      </p:sp>
      <p:sp>
        <p:nvSpPr>
          <p:cNvPr id="4" name="Slide Number Placeholder 3"/>
          <p:cNvSpPr>
            <a:spLocks noGrp="1"/>
          </p:cNvSpPr>
          <p:nvPr>
            <p:ph type="sldNum" sz="quarter" idx="10"/>
          </p:nvPr>
        </p:nvSpPr>
        <p:spPr/>
        <p:txBody>
          <a:bodyPr/>
          <a:lstStyle/>
          <a:p>
            <a:fld id="{07C3B405-5308-D44F-BF65-50105B636C37}" type="slidenum">
              <a:rPr lang="en-GB" smtClean="0"/>
              <a:t>11</a:t>
            </a:fld>
            <a:endParaRPr lang="en-GB" dirty="0"/>
          </a:p>
        </p:txBody>
      </p:sp>
    </p:spTree>
    <p:extLst>
      <p:ext uri="{BB962C8B-B14F-4D97-AF65-F5344CB8AC3E}">
        <p14:creationId xmlns:p14="http://schemas.microsoft.com/office/powerpoint/2010/main" val="620233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kern="1200" dirty="0" smtClean="0">
                <a:solidFill>
                  <a:schemeClr val="tx1"/>
                </a:solidFill>
                <a:effectLst/>
                <a:latin typeface="+mn-lt"/>
                <a:ea typeface="+mn-ea"/>
                <a:cs typeface="+mn-cs"/>
              </a:rPr>
              <a:t>تذكر هذه الشفافات المشاركين أن تشريعاتهم </a:t>
            </a:r>
            <a:r>
              <a:rPr lang="ar-SY" sz="1200" kern="1200" dirty="0" smtClean="0">
                <a:solidFill>
                  <a:schemeClr val="tx1"/>
                </a:solidFill>
                <a:effectLst/>
                <a:latin typeface="+mn-lt"/>
                <a:ea typeface="+mn-ea"/>
                <a:cs typeface="+mn-cs"/>
              </a:rPr>
              <a:t>وإجراءاتهم</a:t>
            </a:r>
            <a:r>
              <a:rPr lang="ar-SY" sz="1200" kern="1200" baseline="0" dirty="0" smtClean="0">
                <a:solidFill>
                  <a:schemeClr val="tx1"/>
                </a:solidFill>
                <a:effectLst/>
                <a:latin typeface="+mn-lt"/>
                <a:ea typeface="+mn-ea"/>
                <a:cs typeface="+mn-cs"/>
              </a:rPr>
              <a:t> </a:t>
            </a:r>
            <a:r>
              <a:rPr lang="ar-SA" sz="1200" kern="1200" dirty="0" smtClean="0">
                <a:solidFill>
                  <a:schemeClr val="tx1"/>
                </a:solidFill>
                <a:effectLst/>
                <a:latin typeface="+mn-lt"/>
                <a:ea typeface="+mn-ea"/>
                <a:cs typeface="+mn-cs"/>
              </a:rPr>
              <a:t>الوطنية لها الأسبقية، </a:t>
            </a:r>
            <a:r>
              <a:rPr lang="ar-SY" sz="1200" kern="1200" dirty="0" smtClean="0">
                <a:solidFill>
                  <a:schemeClr val="tx1"/>
                </a:solidFill>
                <a:effectLst/>
                <a:latin typeface="+mn-lt"/>
                <a:ea typeface="+mn-ea"/>
                <a:cs typeface="+mn-cs"/>
              </a:rPr>
              <a:t>وتمنح</a:t>
            </a:r>
            <a:r>
              <a:rPr lang="ar-SY" sz="1200" kern="1200" baseline="0" dirty="0" smtClean="0">
                <a:solidFill>
                  <a:schemeClr val="tx1"/>
                </a:solidFill>
                <a:effectLst/>
                <a:latin typeface="+mn-lt"/>
                <a:ea typeface="+mn-ea"/>
                <a:cs typeface="+mn-cs"/>
              </a:rPr>
              <a:t> المشاركين بعض المرجعيات الأخرى التابعة لمجلس أوروبا</a:t>
            </a:r>
            <a:r>
              <a:rPr lang="ar-SA" sz="1200" kern="1200" dirty="0" smtClean="0">
                <a:solidFill>
                  <a:schemeClr val="tx1"/>
                </a:solidFill>
                <a:effectLst/>
                <a:latin typeface="+mn-lt"/>
                <a:ea typeface="+mn-ea"/>
                <a:cs typeface="+mn-cs"/>
              </a:rPr>
              <a:t> التي أعدها مجلس أوروبا والتي تغطي مسألة الأدلة الإلكترونية</a:t>
            </a:r>
            <a:r>
              <a:rPr lang="ar-SY" sz="1200" kern="1200" dirty="0" smtClean="0">
                <a:solidFill>
                  <a:schemeClr val="tx1"/>
                </a:solidFill>
                <a:effectLst/>
                <a:latin typeface="+mn-lt"/>
                <a:ea typeface="+mn-ea"/>
                <a:cs typeface="+mn-cs"/>
              </a:rPr>
              <a:t> بغية مساعدتهم</a:t>
            </a:r>
            <a:r>
              <a:rPr lang="ar-SY" sz="1200" kern="1200" baseline="0" dirty="0" smtClean="0">
                <a:solidFill>
                  <a:schemeClr val="tx1"/>
                </a:solidFill>
                <a:effectLst/>
                <a:latin typeface="+mn-lt"/>
                <a:ea typeface="+mn-ea"/>
                <a:cs typeface="+mn-cs"/>
              </a:rPr>
              <a:t> في غياب الوثائق الوطنية.</a:t>
            </a:r>
            <a:endParaRPr lang="ar-SY"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7C3B405-5308-D44F-BF65-50105B636C37}" type="slidenum">
              <a:rPr lang="en-GB" smtClean="0"/>
              <a:t>12</a:t>
            </a:fld>
            <a:endParaRPr lang="en-GB" dirty="0"/>
          </a:p>
        </p:txBody>
      </p:sp>
    </p:spTree>
    <p:extLst>
      <p:ext uri="{BB962C8B-B14F-4D97-AF65-F5344CB8AC3E}">
        <p14:creationId xmlns:p14="http://schemas.microsoft.com/office/powerpoint/2010/main" val="18634923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Y" dirty="0" smtClean="0"/>
              <a:t>ينبغي تذكير المشاركين أن وثائق</a:t>
            </a:r>
            <a:r>
              <a:rPr lang="ar-SY" baseline="0" dirty="0" smtClean="0"/>
              <a:t> مجلس أوروبا متاحة مجانيا عبر مجموعة الأخطبوط وتشجيعهم على الحصول عليها.</a:t>
            </a:r>
            <a:endParaRPr lang="ar-SY" dirty="0" smtClean="0"/>
          </a:p>
        </p:txBody>
      </p:sp>
      <p:sp>
        <p:nvSpPr>
          <p:cNvPr id="4" name="Slide Number Placeholder 3"/>
          <p:cNvSpPr>
            <a:spLocks noGrp="1"/>
          </p:cNvSpPr>
          <p:nvPr>
            <p:ph type="sldNum" sz="quarter" idx="10"/>
          </p:nvPr>
        </p:nvSpPr>
        <p:spPr/>
        <p:txBody>
          <a:bodyPr/>
          <a:lstStyle/>
          <a:p>
            <a:fld id="{07C3B405-5308-D44F-BF65-50105B636C37}" type="slidenum">
              <a:rPr lang="en-GB" smtClean="0"/>
              <a:t>13</a:t>
            </a:fld>
            <a:endParaRPr lang="en-GB" dirty="0"/>
          </a:p>
        </p:txBody>
      </p:sp>
    </p:spTree>
    <p:extLst>
      <p:ext uri="{BB962C8B-B14F-4D97-AF65-F5344CB8AC3E}">
        <p14:creationId xmlns:p14="http://schemas.microsoft.com/office/powerpoint/2010/main" val="10774329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200" kern="1200" dirty="0" smtClean="0">
                <a:solidFill>
                  <a:schemeClr val="tx1"/>
                </a:solidFill>
                <a:effectLst/>
                <a:latin typeface="+mn-lt"/>
                <a:ea typeface="+mn-ea"/>
                <a:cs typeface="+mn-cs"/>
              </a:rPr>
              <a:t>ينبغي أن يطرح المدرب أسئلة بشأن هذه الشفافة وأن يكون مستعدا لمناقشة أمثلة حقيقية عن هذه الحالة قبل الانتقال إلى دراسة الحالة عن الأدلة.</a:t>
            </a:r>
            <a:endParaRPr lang="fr-FR"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7C3B405-5308-D44F-BF65-50105B636C37}" type="slidenum">
              <a:rPr lang="en-GB" smtClean="0"/>
              <a:t>14</a:t>
            </a:fld>
            <a:endParaRPr lang="en-GB" dirty="0"/>
          </a:p>
        </p:txBody>
      </p:sp>
    </p:spTree>
    <p:extLst>
      <p:ext uri="{BB962C8B-B14F-4D97-AF65-F5344CB8AC3E}">
        <p14:creationId xmlns:p14="http://schemas.microsoft.com/office/powerpoint/2010/main" val="1159394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Y" dirty="0" smtClean="0"/>
              <a:t>تقدم الشفافات الموالية تفاصيل عن الأدلة التي تم تقديمها خلال</a:t>
            </a:r>
            <a:r>
              <a:rPr lang="ar-SY" baseline="0" dirty="0" smtClean="0"/>
              <a:t> التحقيق في القضية. ينبغي أن يذكر المدرب المشاركين بمسائل مقبولية مختلف أنواع الملفات وأن يناقشها معهم.</a:t>
            </a:r>
            <a:endParaRPr lang="ar-SY" dirty="0" smtClean="0"/>
          </a:p>
        </p:txBody>
      </p:sp>
      <p:sp>
        <p:nvSpPr>
          <p:cNvPr id="4" name="Slide Number Placeholder 3"/>
          <p:cNvSpPr>
            <a:spLocks noGrp="1"/>
          </p:cNvSpPr>
          <p:nvPr>
            <p:ph type="sldNum" sz="quarter" idx="10"/>
          </p:nvPr>
        </p:nvSpPr>
        <p:spPr/>
        <p:txBody>
          <a:bodyPr/>
          <a:lstStyle/>
          <a:p>
            <a:fld id="{07C3B405-5308-D44F-BF65-50105B636C37}" type="slidenum">
              <a:rPr lang="en-GB" smtClean="0"/>
              <a:t>15</a:t>
            </a:fld>
            <a:endParaRPr lang="en-GB"/>
          </a:p>
        </p:txBody>
      </p:sp>
    </p:spTree>
    <p:extLst>
      <p:ext uri="{BB962C8B-B14F-4D97-AF65-F5344CB8AC3E}">
        <p14:creationId xmlns:p14="http://schemas.microsoft.com/office/powerpoint/2010/main" val="6157307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Y" dirty="0" smtClean="0"/>
              <a:t>ينبغي أن يزود المدرب المشاركين بنسخ</a:t>
            </a:r>
            <a:r>
              <a:rPr lang="ar-SY" baseline="0" dirty="0" smtClean="0"/>
              <a:t> مطبوعة عن الوثيقتين (</a:t>
            </a:r>
            <a:r>
              <a:rPr lang="en-GB" baseline="0" dirty="0" smtClean="0"/>
              <a:t>mail 11.doc </a:t>
            </a:r>
            <a:r>
              <a:rPr lang="ar-SY" baseline="0" dirty="0" smtClean="0"/>
              <a:t>) و(</a:t>
            </a:r>
            <a:r>
              <a:rPr lang="en-GB" baseline="0" dirty="0" smtClean="0"/>
              <a:t>mail 11 (hash).doc</a:t>
            </a:r>
            <a:r>
              <a:rPr lang="ar-SY" baseline="0" dirty="0" smtClean="0"/>
              <a:t>) وأن يطلب منهم تحديد أي اختلافات. إذا ما رأى أي منهم الفاصل الإضافي بين المصطلحين «</a:t>
            </a:r>
            <a:r>
              <a:rPr lang="en-GB" baseline="0" dirty="0" smtClean="0"/>
              <a:t>use</a:t>
            </a:r>
            <a:r>
              <a:rPr lang="ar-SY" baseline="0" dirty="0" smtClean="0"/>
              <a:t>» و «</a:t>
            </a:r>
            <a:r>
              <a:rPr lang="en-GB" baseline="0" dirty="0" smtClean="0"/>
              <a:t>following</a:t>
            </a:r>
            <a:r>
              <a:rPr lang="ar-SY" baseline="0" dirty="0" smtClean="0"/>
              <a:t>» في السطر الأول من الفقرة الأولى، فهذا يعني أن نظره قوي. الغرض من طرح هذا السؤال هو التركيز على أن حتى أبسط التغيير  يؤدي إلى تغيير تجزئة </a:t>
            </a:r>
            <a:r>
              <a:rPr lang="en-GB" baseline="0" dirty="0" smtClean="0"/>
              <a:t>MD5 </a:t>
            </a:r>
            <a:r>
              <a:rPr lang="ar-SY" baseline="0" dirty="0" smtClean="0"/>
              <a:t> أو بصمة الملف كما هو مبين في الشفافات الموالية.</a:t>
            </a:r>
            <a:endParaRPr lang="ar-SY" dirty="0" smtClean="0"/>
          </a:p>
        </p:txBody>
      </p:sp>
      <p:sp>
        <p:nvSpPr>
          <p:cNvPr id="4" name="Slide Number Placeholder 3"/>
          <p:cNvSpPr>
            <a:spLocks noGrp="1"/>
          </p:cNvSpPr>
          <p:nvPr>
            <p:ph type="sldNum" sz="quarter" idx="10"/>
          </p:nvPr>
        </p:nvSpPr>
        <p:spPr/>
        <p:txBody>
          <a:bodyPr/>
          <a:lstStyle/>
          <a:p>
            <a:fld id="{07C3B405-5308-D44F-BF65-50105B636C37}" type="slidenum">
              <a:rPr lang="en-GB" smtClean="0"/>
              <a:t>17</a:t>
            </a:fld>
            <a:endParaRPr lang="en-GB"/>
          </a:p>
        </p:txBody>
      </p:sp>
    </p:spTree>
    <p:extLst>
      <p:ext uri="{BB962C8B-B14F-4D97-AF65-F5344CB8AC3E}">
        <p14:creationId xmlns:p14="http://schemas.microsoft.com/office/powerpoint/2010/main" val="10735554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Y" dirty="0" smtClean="0"/>
              <a:t>هذا هو الملف (</a:t>
            </a:r>
            <a:r>
              <a:rPr lang="en-GB" baseline="0" dirty="0" smtClean="0"/>
              <a:t>mail 11.doc </a:t>
            </a:r>
            <a:r>
              <a:rPr lang="ar-SY" dirty="0" smtClean="0"/>
              <a:t>) وقد تم التقاط صورة عن الشاشة وتضميها في الشفافة.</a:t>
            </a:r>
          </a:p>
        </p:txBody>
      </p:sp>
      <p:sp>
        <p:nvSpPr>
          <p:cNvPr id="4" name="Slide Number Placeholder 3"/>
          <p:cNvSpPr>
            <a:spLocks noGrp="1"/>
          </p:cNvSpPr>
          <p:nvPr>
            <p:ph type="sldNum" sz="quarter" idx="10"/>
          </p:nvPr>
        </p:nvSpPr>
        <p:spPr/>
        <p:txBody>
          <a:bodyPr/>
          <a:lstStyle/>
          <a:p>
            <a:fld id="{07C3B405-5308-D44F-BF65-50105B636C37}" type="slidenum">
              <a:rPr lang="en-GB" smtClean="0"/>
              <a:t>18</a:t>
            </a:fld>
            <a:endParaRPr lang="en-GB"/>
          </a:p>
        </p:txBody>
      </p:sp>
    </p:spTree>
    <p:extLst>
      <p:ext uri="{BB962C8B-B14F-4D97-AF65-F5344CB8AC3E}">
        <p14:creationId xmlns:p14="http://schemas.microsoft.com/office/powerpoint/2010/main" val="15707017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Y" dirty="0" smtClean="0"/>
              <a:t>هذه تجزئة</a:t>
            </a:r>
            <a:r>
              <a:rPr lang="ar-SY" baseline="0" dirty="0" smtClean="0"/>
              <a:t> ملف (</a:t>
            </a:r>
            <a:r>
              <a:rPr lang="en-GB" dirty="0" smtClean="0"/>
              <a:t>mail11.doc</a:t>
            </a:r>
            <a:r>
              <a:rPr lang="ar-SY" baseline="0" dirty="0" smtClean="0"/>
              <a:t>) وينبغي شرحها للمشاركين. وقد تم إبراز قيمة التجزئة حتى تسهل رؤيتها.</a:t>
            </a:r>
            <a:endParaRPr lang="ar-SY" dirty="0" smtClean="0"/>
          </a:p>
        </p:txBody>
      </p:sp>
      <p:sp>
        <p:nvSpPr>
          <p:cNvPr id="4" name="Slide Number Placeholder 3"/>
          <p:cNvSpPr>
            <a:spLocks noGrp="1"/>
          </p:cNvSpPr>
          <p:nvPr>
            <p:ph type="sldNum" sz="quarter" idx="10"/>
          </p:nvPr>
        </p:nvSpPr>
        <p:spPr/>
        <p:txBody>
          <a:bodyPr/>
          <a:lstStyle/>
          <a:p>
            <a:fld id="{07C3B405-5308-D44F-BF65-50105B636C37}" type="slidenum">
              <a:rPr lang="en-GB" smtClean="0"/>
              <a:t>19</a:t>
            </a:fld>
            <a:endParaRPr lang="en-GB"/>
          </a:p>
        </p:txBody>
      </p:sp>
    </p:spTree>
    <p:extLst>
      <p:ext uri="{BB962C8B-B14F-4D97-AF65-F5344CB8AC3E}">
        <p14:creationId xmlns:p14="http://schemas.microsoft.com/office/powerpoint/2010/main" val="7729130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Y" dirty="0" smtClean="0"/>
              <a:t>هذه تجزئة</a:t>
            </a:r>
            <a:r>
              <a:rPr lang="ar-SY" baseline="0" dirty="0" smtClean="0"/>
              <a:t> ملف (</a:t>
            </a:r>
            <a:r>
              <a:rPr lang="en-GB" baseline="0" dirty="0" smtClean="0"/>
              <a:t>mail 11.(hash). doc </a:t>
            </a:r>
            <a:r>
              <a:rPr lang="ar-SY" baseline="0" dirty="0" smtClean="0"/>
              <a:t>) وقد تم التقاط صورة لشاشة الصفحة الأولى وتضمينها في الشفافة. وسيرى الملاحظ أن الاختلاف بين هذه الصورة والصورة الأصلية يمكن في المساحة الإضافية بين كلمتي «</a:t>
            </a:r>
            <a:r>
              <a:rPr lang="en-GB" baseline="0" dirty="0" smtClean="0"/>
              <a:t>use</a:t>
            </a:r>
            <a:r>
              <a:rPr lang="ar-SY" baseline="0" dirty="0" smtClean="0"/>
              <a:t>» و</a:t>
            </a:r>
            <a:r>
              <a:rPr lang="en-GB" baseline="0" dirty="0" smtClean="0"/>
              <a:t> </a:t>
            </a:r>
            <a:r>
              <a:rPr lang="ar-SY" baseline="0" dirty="0" smtClean="0"/>
              <a:t>« </a:t>
            </a:r>
            <a:r>
              <a:rPr lang="en-GB" baseline="0" dirty="0" smtClean="0"/>
              <a:t>following</a:t>
            </a:r>
            <a:r>
              <a:rPr lang="ar-SY" baseline="0" dirty="0" smtClean="0"/>
              <a:t>» وهو ما تم تسليط الضوء باللون الأزرق عليه في الصورة الملتقطة للشاشة لحسن الحظ.</a:t>
            </a:r>
            <a:endParaRPr lang="ar-SY" dirty="0" smtClean="0"/>
          </a:p>
        </p:txBody>
      </p:sp>
      <p:sp>
        <p:nvSpPr>
          <p:cNvPr id="4" name="Slide Number Placeholder 3"/>
          <p:cNvSpPr>
            <a:spLocks noGrp="1"/>
          </p:cNvSpPr>
          <p:nvPr>
            <p:ph type="sldNum" sz="quarter" idx="10"/>
          </p:nvPr>
        </p:nvSpPr>
        <p:spPr/>
        <p:txBody>
          <a:bodyPr/>
          <a:lstStyle/>
          <a:p>
            <a:fld id="{07C3B405-5308-D44F-BF65-50105B636C37}" type="slidenum">
              <a:rPr lang="en-GB" smtClean="0"/>
              <a:t>20</a:t>
            </a:fld>
            <a:endParaRPr lang="en-GB"/>
          </a:p>
        </p:txBody>
      </p:sp>
    </p:spTree>
    <p:extLst>
      <p:ext uri="{BB962C8B-B14F-4D97-AF65-F5344CB8AC3E}">
        <p14:creationId xmlns:p14="http://schemas.microsoft.com/office/powerpoint/2010/main" val="1186060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614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ea typeface="MS PGothic" charset="-128"/>
              </a:rPr>
              <a:t>الشفافة تعبر عن ذاتها.</a:t>
            </a:r>
          </a:p>
        </p:txBody>
      </p:sp>
      <p:sp>
        <p:nvSpPr>
          <p:cNvPr id="614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134BBE68-E7B3-FD40-A4C4-9485539D11FE}" type="slidenum">
              <a:rPr lang="en-US" altLang="en-US"/>
              <a:pPr>
                <a:spcBef>
                  <a:spcPct val="0"/>
                </a:spcBef>
              </a:pPr>
              <a:t>2</a:t>
            </a:fld>
            <a:endParaRPr lang="en-US" altLang="en-US" dirty="0"/>
          </a:p>
        </p:txBody>
      </p:sp>
    </p:spTree>
    <p:extLst>
      <p:ext uri="{BB962C8B-B14F-4D97-AF65-F5344CB8AC3E}">
        <p14:creationId xmlns:p14="http://schemas.microsoft.com/office/powerpoint/2010/main" val="19960745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Y" dirty="0" smtClean="0"/>
              <a:t>هذه تجزئة</a:t>
            </a:r>
            <a:r>
              <a:rPr lang="ar-SY" baseline="0" dirty="0" smtClean="0"/>
              <a:t> ملف (</a:t>
            </a:r>
            <a:r>
              <a:rPr lang="en-GB" dirty="0" smtClean="0"/>
              <a:t>mail11.doc</a:t>
            </a:r>
            <a:r>
              <a:rPr lang="ar-SY" baseline="0" dirty="0" smtClean="0"/>
              <a:t>) وينبغي شرحها للمشاركين. وقد تم إبراز قيمة التجزئة حتى تسهل رؤيتها.</a:t>
            </a:r>
            <a:endParaRPr lang="ar-SY" dirty="0" smtClean="0"/>
          </a:p>
        </p:txBody>
      </p:sp>
      <p:sp>
        <p:nvSpPr>
          <p:cNvPr id="4" name="Slide Number Placeholder 3"/>
          <p:cNvSpPr>
            <a:spLocks noGrp="1"/>
          </p:cNvSpPr>
          <p:nvPr>
            <p:ph type="sldNum" sz="quarter" idx="10"/>
          </p:nvPr>
        </p:nvSpPr>
        <p:spPr/>
        <p:txBody>
          <a:bodyPr/>
          <a:lstStyle/>
          <a:p>
            <a:fld id="{07C3B405-5308-D44F-BF65-50105B636C37}" type="slidenum">
              <a:rPr lang="en-GB" smtClean="0"/>
              <a:t>21</a:t>
            </a:fld>
            <a:endParaRPr lang="en-GB"/>
          </a:p>
        </p:txBody>
      </p:sp>
    </p:spTree>
    <p:extLst>
      <p:ext uri="{BB962C8B-B14F-4D97-AF65-F5344CB8AC3E}">
        <p14:creationId xmlns:p14="http://schemas.microsoft.com/office/powerpoint/2010/main" val="21165267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Y" dirty="0" smtClean="0"/>
              <a:t>تبين هذه الشفافة  تجزئة كل ملف ويمكن</a:t>
            </a:r>
            <a:r>
              <a:rPr lang="ar-SY" baseline="0" dirty="0" smtClean="0"/>
              <a:t> أن نرى أنها مختلفة. فالتغيير الوحيد الذي أدخل على الملف هو المساحات الإضافية بين الكلمات. وينبغي أن يشرح المدرب للمشاركين أن التجزئة موثوقة للغاية وأنها تيسر المقارنة بين الملفات. ينبغي أن يوضح المدرب هذا الأمر، وحيث كان ذلك ممكنا من خلال إدخال تغيير طفيف على ملف ومن ثم تجزئة الملف الأصلي والملف الجديد لملاحظة الاختلاف.</a:t>
            </a:r>
            <a:endParaRPr lang="ar-SY" dirty="0" smtClean="0"/>
          </a:p>
        </p:txBody>
      </p:sp>
      <p:sp>
        <p:nvSpPr>
          <p:cNvPr id="4" name="Slide Number Placeholder 3"/>
          <p:cNvSpPr>
            <a:spLocks noGrp="1"/>
          </p:cNvSpPr>
          <p:nvPr>
            <p:ph type="sldNum" sz="quarter" idx="10"/>
          </p:nvPr>
        </p:nvSpPr>
        <p:spPr/>
        <p:txBody>
          <a:bodyPr/>
          <a:lstStyle/>
          <a:p>
            <a:fld id="{07C3B405-5308-D44F-BF65-50105B636C37}" type="slidenum">
              <a:rPr lang="en-GB" smtClean="0"/>
              <a:t>22</a:t>
            </a:fld>
            <a:endParaRPr lang="en-GB"/>
          </a:p>
        </p:txBody>
      </p:sp>
    </p:spTree>
    <p:extLst>
      <p:ext uri="{BB962C8B-B14F-4D97-AF65-F5344CB8AC3E}">
        <p14:creationId xmlns:p14="http://schemas.microsoft.com/office/powerpoint/2010/main" val="18437655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Y" dirty="0" smtClean="0"/>
              <a:t>ثمة العديد من الطرق التي يمكن</a:t>
            </a:r>
            <a:r>
              <a:rPr lang="ar-SY" baseline="0" dirty="0" smtClean="0"/>
              <a:t> من خلالها التحقق من صحة رسائل البريد الإلكتروني. في هذا السيناريو،  جميع رسائل البريد الإلكتروني مقدمة في صيغة مستندات «وورد» () وبالتالي لا توجد أي عناصر من البريد الإلكتروني التي يمكن مراجعتها. ومع ذلك، يمكن للمدرب، إذا أراد، أن يدرج رسائل بريد إلكتروني فعلية لشرح كيف يمكن الإدلاء بأدلة البريد الإلكتروني.</a:t>
            </a:r>
            <a:endParaRPr lang="ar-SY" dirty="0" smtClean="0"/>
          </a:p>
        </p:txBody>
      </p:sp>
      <p:sp>
        <p:nvSpPr>
          <p:cNvPr id="4" name="Slide Number Placeholder 3"/>
          <p:cNvSpPr>
            <a:spLocks noGrp="1"/>
          </p:cNvSpPr>
          <p:nvPr>
            <p:ph type="sldNum" sz="quarter" idx="10"/>
          </p:nvPr>
        </p:nvSpPr>
        <p:spPr/>
        <p:txBody>
          <a:bodyPr/>
          <a:lstStyle/>
          <a:p>
            <a:fld id="{07C3B405-5308-D44F-BF65-50105B636C37}" type="slidenum">
              <a:rPr lang="en-GB" smtClean="0"/>
              <a:t>23</a:t>
            </a:fld>
            <a:endParaRPr lang="en-GB"/>
          </a:p>
        </p:txBody>
      </p:sp>
    </p:spTree>
    <p:extLst>
      <p:ext uri="{BB962C8B-B14F-4D97-AF65-F5344CB8AC3E}">
        <p14:creationId xmlns:p14="http://schemas.microsoft.com/office/powerpoint/2010/main" val="9037568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Y" altLang="en-US" dirty="0" smtClean="0">
                <a:ea typeface="MS PGothic" charset="-128"/>
              </a:rPr>
              <a:t>ينبغي أن يقدم المدرب للمشاركين أهداف هذه الحصة. كما ينبغي له أن يخبر المشاركين أن هذه الحصة عبارة عن تذكير</a:t>
            </a:r>
            <a:r>
              <a:rPr lang="ar-SY" altLang="en-US" baseline="0" dirty="0" smtClean="0">
                <a:ea typeface="MS PGothic" charset="-128"/>
              </a:rPr>
              <a:t> بالأدلة الإلكترونية التي تم التطرق إليها في الدورة التمهيدية وعن حصة قصيرة حول كيفية المصادقة على الأدلة.</a:t>
            </a:r>
            <a:endParaRPr lang="ar-SY" altLang="en-US" dirty="0" smtClean="0">
              <a:ea typeface="MS PGothic" charset="-128"/>
            </a:endParaRPr>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EE7AAD77-C20E-2F4D-AEB9-14DC8CF73586}" type="slidenum">
              <a:rPr lang="en-US" altLang="en-US"/>
              <a:pPr>
                <a:spcBef>
                  <a:spcPct val="0"/>
                </a:spcBef>
              </a:pPr>
              <a:t>24</a:t>
            </a:fld>
            <a:endParaRPr lang="en-US" altLang="en-US"/>
          </a:p>
        </p:txBody>
      </p:sp>
    </p:spTree>
    <p:extLst>
      <p:ext uri="{BB962C8B-B14F-4D97-AF65-F5344CB8AC3E}">
        <p14:creationId xmlns:p14="http://schemas.microsoft.com/office/powerpoint/2010/main" val="16870579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72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A" sz="1200" kern="1200" dirty="0" smtClean="0">
                <a:solidFill>
                  <a:schemeClr val="tx1"/>
                </a:solidFill>
                <a:effectLst/>
                <a:latin typeface="+mn-lt"/>
                <a:ea typeface="+mn-ea"/>
                <a:cs typeface="+mn-cs"/>
              </a:rPr>
              <a:t>ينبغي للمدرب </a:t>
            </a:r>
            <a:r>
              <a:rPr lang="ar-SY" sz="1200" kern="1200" dirty="0" smtClean="0">
                <a:solidFill>
                  <a:schemeClr val="tx1"/>
                </a:solidFill>
                <a:effectLst/>
                <a:latin typeface="+mn-lt"/>
                <a:ea typeface="+mn-ea"/>
                <a:cs typeface="+mn-cs"/>
              </a:rPr>
              <a:t>أن ي</a:t>
            </a:r>
            <a:r>
              <a:rPr lang="ar-SA" sz="1200" kern="1200" dirty="0" smtClean="0">
                <a:solidFill>
                  <a:schemeClr val="tx1"/>
                </a:solidFill>
                <a:effectLst/>
                <a:latin typeface="+mn-lt"/>
                <a:ea typeface="+mn-ea"/>
                <a:cs typeface="+mn-cs"/>
              </a:rPr>
              <a:t>منح المشاركين فرصة لطرح أي أسئلة </a:t>
            </a:r>
            <a:r>
              <a:rPr lang="ar-SY" sz="1200" kern="1200" dirty="0" smtClean="0">
                <a:solidFill>
                  <a:schemeClr val="tx1"/>
                </a:solidFill>
                <a:effectLst/>
                <a:latin typeface="+mn-lt"/>
                <a:ea typeface="+mn-ea"/>
                <a:cs typeface="+mn-cs"/>
              </a:rPr>
              <a:t>قد تكون لديهم بخصوص هذه </a:t>
            </a:r>
            <a:r>
              <a:rPr lang="ar-SA" sz="1200" kern="1200" dirty="0" smtClean="0">
                <a:solidFill>
                  <a:schemeClr val="tx1"/>
                </a:solidFill>
                <a:effectLst/>
                <a:latin typeface="+mn-lt"/>
                <a:ea typeface="+mn-ea"/>
                <a:cs typeface="+mn-cs"/>
              </a:rPr>
              <a:t>الحصة</a:t>
            </a:r>
            <a:r>
              <a:rPr lang="ar-SY" sz="1200" kern="1200" dirty="0" smtClean="0">
                <a:solidFill>
                  <a:schemeClr val="tx1"/>
                </a:solidFill>
                <a:effectLst/>
                <a:latin typeface="+mn-lt"/>
                <a:ea typeface="+mn-ea"/>
                <a:cs typeface="+mn-cs"/>
              </a:rPr>
              <a:t>.</a:t>
            </a:r>
          </a:p>
          <a:p>
            <a:pPr algn="r" rtl="1"/>
            <a:endParaRPr lang="ar-SY" altLang="en-US" sz="1200" kern="1200" dirty="0" smtClean="0">
              <a:solidFill>
                <a:schemeClr val="tx1"/>
              </a:solidFill>
              <a:effectLst/>
              <a:latin typeface="+mn-lt"/>
              <a:ea typeface="+mn-ea"/>
              <a:cs typeface="+mn-cs"/>
            </a:endParaRPr>
          </a:p>
          <a:p>
            <a:pPr algn="r" rtl="1"/>
            <a:r>
              <a:rPr lang="ar-SY" altLang="en-US" sz="1200" b="1" kern="1200" dirty="0" smtClean="0">
                <a:solidFill>
                  <a:schemeClr val="tx1"/>
                </a:solidFill>
                <a:effectLst/>
                <a:latin typeface="+mn-lt"/>
                <a:ea typeface="+mn-ea"/>
                <a:cs typeface="+mn-cs"/>
              </a:rPr>
              <a:t>التحقق من المعرفة</a:t>
            </a:r>
          </a:p>
          <a:p>
            <a:pPr algn="r" rtl="1"/>
            <a:r>
              <a:rPr lang="ar-SY" altLang="en-US" sz="1200" b="0" kern="1200" dirty="0" smtClean="0">
                <a:solidFill>
                  <a:schemeClr val="tx1"/>
                </a:solidFill>
                <a:effectLst/>
                <a:latin typeface="+mn-lt"/>
                <a:ea typeface="+mn-ea"/>
                <a:cs typeface="+mn-cs"/>
              </a:rPr>
              <a:t>ينبغي للمدرب أن يتأكد من معرفة المشاركين عبر طرح الأسئلة</a:t>
            </a:r>
            <a:r>
              <a:rPr lang="ar-SY" altLang="en-US" sz="1200" b="0" kern="1200" baseline="0" dirty="0" smtClean="0">
                <a:solidFill>
                  <a:schemeClr val="tx1"/>
                </a:solidFill>
                <a:effectLst/>
                <a:latin typeface="+mn-lt"/>
                <a:ea typeface="+mn-ea"/>
                <a:cs typeface="+mn-cs"/>
              </a:rPr>
              <a:t> ذات الصلة بخصوص كل جانب من جوانب الحصة.</a:t>
            </a:r>
            <a:endParaRPr lang="ar-SY" altLang="en-US" b="0" dirty="0" smtClean="0">
              <a:ea typeface="MS PGothic" charset="-128"/>
            </a:endParaRPr>
          </a:p>
        </p:txBody>
      </p:sp>
      <p:sp>
        <p:nvSpPr>
          <p:cNvPr id="172036"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lgn="r" eaLnBrk="1" hangingPunct="1">
              <a:spcBef>
                <a:spcPct val="0"/>
              </a:spcBef>
            </a:pPr>
            <a:fld id="{6F249420-7B1E-6F4C-9EF3-CD0750FABD2C}" type="slidenum">
              <a:rPr lang="en-GB" altLang="sr-Latn-CS"/>
              <a:pPr algn="r" eaLnBrk="1" hangingPunct="1">
                <a:spcBef>
                  <a:spcPct val="0"/>
                </a:spcBef>
              </a:pPr>
              <a:t>25</a:t>
            </a:fld>
            <a:endParaRPr lang="en-GB" altLang="sr-Latn-CS"/>
          </a:p>
        </p:txBody>
      </p:sp>
    </p:spTree>
    <p:extLst>
      <p:ext uri="{BB962C8B-B14F-4D97-AF65-F5344CB8AC3E}">
        <p14:creationId xmlns:p14="http://schemas.microsoft.com/office/powerpoint/2010/main" val="126648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ea typeface="MS PGothic" charset="-128"/>
              </a:rPr>
              <a:t>ينبغي أن يقدم المدرب للمشاركين أهداف هذه الحصة. كما ينبغي له أن يخبر المشاركين أن هذه الحصة عبارة عن تذكير</a:t>
            </a:r>
            <a:r>
              <a:rPr lang="ar-SY" altLang="en-US" baseline="0" dirty="0" smtClean="0">
                <a:ea typeface="MS PGothic" charset="-128"/>
              </a:rPr>
              <a:t> بالأدلة الإلكترونية التي تم التطرق إليها في الدورة التمهيدية وعن حصة قصيرة حول كيفية المصادقة على الأدلة.</a:t>
            </a:r>
            <a:endParaRPr lang="ar-SY" altLang="en-US" dirty="0" smtClean="0">
              <a:ea typeface="MS PGothic" charset="-128"/>
            </a:endParaRPr>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EE7AAD77-C20E-2F4D-AEB9-14DC8CF73586}" type="slidenum">
              <a:rPr lang="en-US" altLang="en-US"/>
              <a:pPr>
                <a:spcBef>
                  <a:spcPct val="0"/>
                </a:spcBef>
              </a:pPr>
              <a:t>3</a:t>
            </a:fld>
            <a:endParaRPr lang="en-US" altLang="en-US" dirty="0"/>
          </a:p>
        </p:txBody>
      </p:sp>
    </p:spTree>
    <p:extLst>
      <p:ext uri="{BB962C8B-B14F-4D97-AF65-F5344CB8AC3E}">
        <p14:creationId xmlns:p14="http://schemas.microsoft.com/office/powerpoint/2010/main" val="983852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93663" marR="0" indent="-3175" algn="r" defTabSz="457200" rtl="1" eaLnBrk="1" fontAlgn="auto" latinLnBrk="0" hangingPunct="1">
              <a:lnSpc>
                <a:spcPct val="100000"/>
              </a:lnSpc>
              <a:spcBef>
                <a:spcPts val="0"/>
              </a:spcBef>
              <a:spcAft>
                <a:spcPts val="0"/>
              </a:spcAft>
              <a:buClrTx/>
              <a:buSzTx/>
              <a:buFontTx/>
              <a:buNone/>
              <a:tabLst/>
              <a:defRPr/>
            </a:pPr>
            <a:r>
              <a:rPr lang="ar-SY" sz="1200" kern="1200" dirty="0" smtClean="0">
                <a:solidFill>
                  <a:schemeClr val="tx1"/>
                </a:solidFill>
                <a:effectLst/>
                <a:latin typeface="+mn-lt"/>
                <a:ea typeface="+mn-ea"/>
                <a:cs typeface="+mn-cs"/>
              </a:rPr>
              <a:t>هذه الشفافة تذكير بمسألة تعريف الأدلة الإلكترونية التي</a:t>
            </a:r>
            <a:r>
              <a:rPr lang="ar-SY" sz="1200" kern="1200" baseline="0" dirty="0" smtClean="0">
                <a:solidFill>
                  <a:schemeClr val="tx1"/>
                </a:solidFill>
                <a:effectLst/>
                <a:latin typeface="+mn-lt"/>
                <a:ea typeface="+mn-ea"/>
                <a:cs typeface="+mn-cs"/>
              </a:rPr>
              <a:t> تم تناولها في الدورة التدريبية التمهيدية.</a:t>
            </a:r>
          </a:p>
          <a:p>
            <a:pPr marL="93663" marR="0" indent="-3175" algn="r" defTabSz="457200" rtl="1" eaLnBrk="1" fontAlgn="auto" latinLnBrk="0" hangingPunct="1">
              <a:lnSpc>
                <a:spcPct val="100000"/>
              </a:lnSpc>
              <a:spcBef>
                <a:spcPts val="0"/>
              </a:spcBef>
              <a:spcAft>
                <a:spcPts val="0"/>
              </a:spcAft>
              <a:buClrTx/>
              <a:buSzTx/>
              <a:buFontTx/>
              <a:buNone/>
              <a:tabLst/>
              <a:defRPr/>
            </a:pPr>
            <a:endParaRPr lang="ar-SY" sz="1200" kern="1200" baseline="0" dirty="0" smtClean="0">
              <a:solidFill>
                <a:schemeClr val="tx1"/>
              </a:solidFill>
              <a:effectLst/>
              <a:latin typeface="+mn-lt"/>
              <a:ea typeface="+mn-ea"/>
              <a:cs typeface="+mn-cs"/>
            </a:endParaRPr>
          </a:p>
          <a:p>
            <a:pPr marL="93663" indent="-3175" algn="just" rtl="1">
              <a:buNone/>
            </a:pPr>
            <a:r>
              <a:rPr lang="ar-SY" dirty="0" smtClean="0"/>
              <a:t>لا يوجد تعريف مقبول دوليًا للأدلة الإلكترونية. ومع ذلك، تتوفر جميع البلدان على لوائح تحتوي على مبادئ وقواعد تشير، بطريقة ما، إلى </a:t>
            </a:r>
            <a:r>
              <a:rPr lang="ar-SY" u="sng" dirty="0" smtClean="0"/>
              <a:t>الأدلة الإلكترونية</a:t>
            </a:r>
            <a:r>
              <a:rPr lang="ar-SY" dirty="0" smtClean="0"/>
              <a:t>.</a:t>
            </a:r>
          </a:p>
          <a:p>
            <a:pPr marL="93663" indent="-3175" algn="just" rtl="1">
              <a:buNone/>
            </a:pPr>
            <a:endParaRPr lang="ar-SY" dirty="0" smtClean="0"/>
          </a:p>
          <a:p>
            <a:pPr marL="93663" indent="-3175" algn="just" rtl="1">
              <a:buNone/>
            </a:pPr>
            <a:r>
              <a:rPr lang="ar-SY" dirty="0" smtClean="0"/>
              <a:t>"التعريف" الوارد في دليل مجلس أوروبا هو الآتي:</a:t>
            </a:r>
          </a:p>
          <a:p>
            <a:pPr marL="93663" indent="-3175" algn="just" rtl="1">
              <a:buNone/>
            </a:pPr>
            <a:r>
              <a:rPr lang="ar-SY" b="1" dirty="0" smtClean="0"/>
              <a:t>"أي معلومات يتم توليدها أو تخزينها أو نقلها بشكل رقمي قد تكون مطلوبة لاحقًا لإثبات أو نفي فعل متنازع عليه في إجراءات قانونية".</a:t>
            </a:r>
            <a:endParaRPr lang="ar-SY" sz="1200" kern="1200" dirty="0" smtClean="0">
              <a:solidFill>
                <a:schemeClr val="tx1"/>
              </a:solidFill>
              <a:effectLst/>
              <a:latin typeface="+mn-lt"/>
              <a:ea typeface="+mn-ea"/>
              <a:cs typeface="+mn-cs"/>
            </a:endParaRPr>
          </a:p>
          <a:p>
            <a:pPr marL="93663" marR="0" indent="-3175" algn="l" defTabSz="457200" rtl="0" eaLnBrk="1" fontAlgn="auto" latinLnBrk="0" hangingPunct="1">
              <a:lnSpc>
                <a:spcPct val="100000"/>
              </a:lnSpc>
              <a:spcBef>
                <a:spcPts val="0"/>
              </a:spcBef>
              <a:spcAft>
                <a:spcPts val="0"/>
              </a:spcAft>
              <a:buClrTx/>
              <a:buSzTx/>
              <a:buFontTx/>
              <a:buNone/>
              <a:tabLst/>
              <a:defRPr/>
            </a:pPr>
            <a:endParaRPr lang="en-GB" sz="1200" kern="1200" baseline="0" dirty="0" smtClean="0">
              <a:solidFill>
                <a:schemeClr val="tx1"/>
              </a:solidFill>
              <a:effectLst/>
              <a:latin typeface="+mn-lt"/>
              <a:ea typeface="+mn-ea"/>
              <a:cs typeface="+mn-cs"/>
            </a:endParaRPr>
          </a:p>
          <a:p>
            <a:pPr marL="93663" indent="-3175" algn="just">
              <a:buNone/>
            </a:pPr>
            <a:endParaRPr lang="en-US" dirty="0" smtClean="0"/>
          </a:p>
          <a:p>
            <a:pPr marL="0" marR="0" indent="0" algn="r" defTabSz="457200" rtl="1" eaLnBrk="1" fontAlgn="auto" latinLnBrk="0" hangingPunct="1">
              <a:lnSpc>
                <a:spcPct val="100000"/>
              </a:lnSpc>
              <a:spcBef>
                <a:spcPts val="0"/>
              </a:spcBef>
              <a:spcAft>
                <a:spcPts val="0"/>
              </a:spcAft>
              <a:buClrTx/>
              <a:buSzTx/>
              <a:buFontTx/>
              <a:buNone/>
              <a:tabLst/>
              <a:defRPr/>
            </a:pPr>
            <a:r>
              <a:rPr lang="ar-SY" sz="1200" kern="1200" dirty="0" smtClean="0">
                <a:solidFill>
                  <a:schemeClr val="tx1"/>
                </a:solidFill>
                <a:latin typeface="+mn-lt"/>
                <a:ea typeface="+mn-ea"/>
                <a:cs typeface="+mn-cs"/>
              </a:rPr>
              <a:t>نذكر</a:t>
            </a:r>
            <a:r>
              <a:rPr lang="ar-SY" sz="1200" kern="1200" baseline="0" dirty="0" smtClean="0">
                <a:solidFill>
                  <a:schemeClr val="tx1"/>
                </a:solidFill>
                <a:latin typeface="+mn-lt"/>
                <a:ea typeface="+mn-ea"/>
                <a:cs typeface="+mn-cs"/>
              </a:rPr>
              <a:t> </a:t>
            </a:r>
            <a:r>
              <a:rPr lang="ar-SY" sz="1200" kern="1200" dirty="0" smtClean="0">
                <a:solidFill>
                  <a:schemeClr val="tx1"/>
                </a:solidFill>
                <a:latin typeface="+mn-lt"/>
                <a:ea typeface="+mn-ea"/>
                <a:cs typeface="+mn-cs"/>
              </a:rPr>
              <a:t>مرة</a:t>
            </a:r>
            <a:r>
              <a:rPr lang="ar-SY" sz="1200" kern="1200" baseline="0" dirty="0" smtClean="0">
                <a:solidFill>
                  <a:schemeClr val="tx1"/>
                </a:solidFill>
                <a:latin typeface="+mn-lt"/>
                <a:ea typeface="+mn-ea"/>
                <a:cs typeface="+mn-cs"/>
              </a:rPr>
              <a:t> أخرى أن المسؤولية تقع على عاتق المدرب للتأكد أن أي تعريف وطني متاح مضمّن في الدرس بالنسبة للدورات التدريبية القطرية.</a:t>
            </a:r>
            <a:endParaRPr lang="en-GB"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F040226-21D7-5847-B396-76B67129E36D}" type="slidenum">
              <a:rPr lang="en-US" smtClean="0"/>
              <a:pPr/>
              <a:t>4</a:t>
            </a:fld>
            <a:endParaRPr lang="en-US" dirty="0"/>
          </a:p>
        </p:txBody>
      </p:sp>
    </p:spTree>
    <p:extLst>
      <p:ext uri="{BB962C8B-B14F-4D97-AF65-F5344CB8AC3E}">
        <p14:creationId xmlns:p14="http://schemas.microsoft.com/office/powerpoint/2010/main" val="1319086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Y" sz="1200" kern="1200" dirty="0" smtClean="0">
                <a:solidFill>
                  <a:schemeClr val="tx1"/>
                </a:solidFill>
                <a:effectLst/>
                <a:latin typeface="+mn-lt"/>
                <a:ea typeface="+mn-ea"/>
                <a:cs typeface="+mn-cs"/>
              </a:rPr>
              <a:t>هذه الشفافة تذكير بمسألة تعريف الأدلة الإلكترونية التي</a:t>
            </a:r>
            <a:r>
              <a:rPr lang="ar-SY" sz="1200" kern="1200" baseline="0" dirty="0" smtClean="0">
                <a:solidFill>
                  <a:schemeClr val="tx1"/>
                </a:solidFill>
                <a:effectLst/>
                <a:latin typeface="+mn-lt"/>
                <a:ea typeface="+mn-ea"/>
                <a:cs typeface="+mn-cs"/>
              </a:rPr>
              <a:t> تم تناولها في الدورة التدريبية التمهيدية.</a:t>
            </a:r>
          </a:p>
          <a:p>
            <a:pPr marL="0" marR="0" indent="0" algn="r" defTabSz="914400" rtl="1" eaLnBrk="1" fontAlgn="auto" latinLnBrk="0" hangingPunct="1">
              <a:lnSpc>
                <a:spcPct val="100000"/>
              </a:lnSpc>
              <a:spcBef>
                <a:spcPts val="0"/>
              </a:spcBef>
              <a:spcAft>
                <a:spcPts val="0"/>
              </a:spcAft>
              <a:buClrTx/>
              <a:buSzTx/>
              <a:buFontTx/>
              <a:buNone/>
              <a:tabLst/>
              <a:defRPr/>
            </a:pPr>
            <a:endParaRPr lang="ar-SY" sz="1200" kern="1200" baseline="0" dirty="0" smtClean="0">
              <a:solidFill>
                <a:schemeClr val="tx1"/>
              </a:solidFill>
              <a:effectLst/>
              <a:latin typeface="+mn-lt"/>
              <a:ea typeface="+mn-ea"/>
              <a:cs typeface="+mn-cs"/>
            </a:endParaRPr>
          </a:p>
          <a:p>
            <a:pPr algn="just" rtl="1"/>
            <a:r>
              <a:rPr lang="ar-SA" sz="1200" kern="1200" dirty="0" smtClean="0">
                <a:solidFill>
                  <a:schemeClr val="tx1"/>
                </a:solidFill>
                <a:effectLst/>
                <a:latin typeface="+mn-lt"/>
                <a:ea typeface="+mn-ea"/>
                <a:cs typeface="+mn-cs"/>
              </a:rPr>
              <a:t>تتقاسم الأدلة الإلكترونية معظم خصائصها مع الأشكال التقليدية للأدلة، لكنها تمتلك بعض الخصائص الفريدة التي تميزها:</a:t>
            </a:r>
            <a:endParaRPr lang="fr-FR" sz="1200" kern="1200" dirty="0" smtClean="0">
              <a:solidFill>
                <a:schemeClr val="tx1"/>
              </a:solidFill>
              <a:effectLst/>
              <a:latin typeface="+mn-lt"/>
              <a:ea typeface="+mn-ea"/>
              <a:cs typeface="+mn-cs"/>
            </a:endParaRPr>
          </a:p>
          <a:p>
            <a:pPr algn="just" rtl="1"/>
            <a:r>
              <a:rPr lang="ar-SA" sz="1200" b="1" kern="1200" dirty="0" smtClean="0">
                <a:solidFill>
                  <a:schemeClr val="tx1"/>
                </a:solidFill>
                <a:effectLst/>
                <a:latin typeface="+mn-lt"/>
                <a:ea typeface="+mn-ea"/>
                <a:cs typeface="+mn-cs"/>
              </a:rPr>
              <a:t>غير مرئية للعين غير المتمرسة</a:t>
            </a:r>
            <a:r>
              <a:rPr lang="ar-SA" sz="1200" kern="1200" dirty="0" smtClean="0">
                <a:solidFill>
                  <a:schemeClr val="tx1"/>
                </a:solidFill>
                <a:effectLst/>
                <a:latin typeface="+mn-lt"/>
                <a:ea typeface="+mn-ea"/>
                <a:cs typeface="+mn-cs"/>
              </a:rPr>
              <a:t>: غالبًا ما يتم العثور على الأدلة الإلكترونية في الأماكن التي لا يبحث فيها سوى الأخصائيون أو في المواقع التي لا يمكن النفاذ إليها إلا باستخدام أدوات محددة للغاية. فعلى غرار عالم الحشرات الذي يحتاج إلى المجهر الإلكتروني الماسح لتحديد أهم السمات المورفولوجية لبيض الذبابة، توجد أدوات محددة في الاستدلال الجنائي الرقمي لفحص وتحليل البيانات التي يتم إيجادها داخل أجهزة الكمبيوتر.</a:t>
            </a:r>
            <a:endParaRPr lang="fr-FR" sz="1200" kern="1200" dirty="0" smtClean="0">
              <a:solidFill>
                <a:schemeClr val="tx1"/>
              </a:solidFill>
              <a:effectLst/>
              <a:latin typeface="+mn-lt"/>
              <a:ea typeface="+mn-ea"/>
              <a:cs typeface="+mn-cs"/>
            </a:endParaRPr>
          </a:p>
          <a:p>
            <a:pPr algn="just" rtl="1"/>
            <a:r>
              <a:rPr lang="ar-SA" sz="1200" b="1" kern="1200" dirty="0" smtClean="0">
                <a:solidFill>
                  <a:schemeClr val="tx1"/>
                </a:solidFill>
                <a:effectLst/>
                <a:latin typeface="+mn-lt"/>
                <a:ea typeface="+mn-ea"/>
                <a:cs typeface="+mn-cs"/>
              </a:rPr>
              <a:t>قد تحتاج إلى تفسير من قبل أخصائي</a:t>
            </a:r>
            <a:r>
              <a:rPr lang="ar-SA" sz="1200" kern="1200" dirty="0" smtClean="0">
                <a:solidFill>
                  <a:schemeClr val="tx1"/>
                </a:solidFill>
                <a:effectLst/>
                <a:latin typeface="+mn-lt"/>
                <a:ea typeface="+mn-ea"/>
                <a:cs typeface="+mn-cs"/>
              </a:rPr>
              <a:t>: المعلومات التي يتم العثور عليها داخل أجهزة الكمبيوتر غير مفيدة لغير الأخصائي لأنه لن يتمكن من استخراج السمات أو الأدلة ذات الصلة التي تؤكد أن المعلومات ذات الصلة صادقة وأنه لم يتم التلاعب بها أو العبث بها. في بعض الحالات، وعلى غرار تحليل نمط </a:t>
            </a:r>
            <a:r>
              <a:rPr lang="ar-SY" sz="1200" kern="1200" dirty="0" smtClean="0">
                <a:solidFill>
                  <a:schemeClr val="tx1"/>
                </a:solidFill>
                <a:effectLst/>
                <a:latin typeface="+mn-lt"/>
                <a:ea typeface="+mn-ea"/>
                <a:cs typeface="+mn-cs"/>
              </a:rPr>
              <a:t>ا</a:t>
            </a:r>
            <a:r>
              <a:rPr lang="ar-SA" sz="1200" kern="1200" dirty="0" smtClean="0">
                <a:solidFill>
                  <a:schemeClr val="tx1"/>
                </a:solidFill>
                <a:effectLst/>
                <a:latin typeface="+mn-lt"/>
                <a:ea typeface="+mn-ea"/>
                <a:cs typeface="+mn-cs"/>
              </a:rPr>
              <a:t>نتشار لطخات الدم، يجب اللجوء إلى معرفة عالية التخصص.</a:t>
            </a:r>
            <a:endParaRPr lang="fr-FR" sz="1200" kern="1200" dirty="0" smtClean="0">
              <a:solidFill>
                <a:schemeClr val="tx1"/>
              </a:solidFill>
              <a:effectLst/>
              <a:latin typeface="+mn-lt"/>
              <a:ea typeface="+mn-ea"/>
              <a:cs typeface="+mn-cs"/>
            </a:endParaRPr>
          </a:p>
          <a:p>
            <a:pPr algn="just" rtl="1"/>
            <a:r>
              <a:rPr lang="ar-SY" sz="1200" b="1" kern="1200" dirty="0" smtClean="0">
                <a:solidFill>
                  <a:schemeClr val="tx1"/>
                </a:solidFill>
                <a:effectLst/>
                <a:latin typeface="+mn-lt"/>
                <a:ea typeface="+mn-ea"/>
                <a:cs typeface="+mn-cs"/>
              </a:rPr>
              <a:t>شديدة ال</a:t>
            </a:r>
            <a:r>
              <a:rPr lang="ar-SA" sz="1200" b="1" kern="1200" dirty="0" smtClean="0">
                <a:solidFill>
                  <a:schemeClr val="tx1"/>
                </a:solidFill>
                <a:effectLst/>
                <a:latin typeface="+mn-lt"/>
                <a:ea typeface="+mn-ea"/>
                <a:cs typeface="+mn-cs"/>
              </a:rPr>
              <a:t>تقلب</a:t>
            </a:r>
            <a:r>
              <a:rPr lang="ar-SA" sz="1200" kern="1200" dirty="0" smtClean="0">
                <a:solidFill>
                  <a:schemeClr val="tx1"/>
                </a:solidFill>
                <a:effectLst/>
                <a:latin typeface="+mn-lt"/>
                <a:ea typeface="+mn-ea"/>
                <a:cs typeface="+mn-cs"/>
              </a:rPr>
              <a:t>: في بعض الأحيان، يتم العثور على أدلة إلكترونية على أجهزة يتم فيها الكتابة فوق وضعية ذاكرتها (0 أو 1 لكل جزء) في كل مرة يطرأ فيها حدث معين. وقد يتعلق الأمر، في بعض الحالات، بانقطاع الكهرباء، وفي حالات أخرى، قد يكون هناك نظام آلي يقوم بالكتابة فوق المعلومات القديمة من أجل ترك فضاء لتخزين معلومات جديدة. لذلك، يجب التسريع بحفظ الأجهزة التي قد توجد بها أدلة إلكترونية في أقرب الآجال الممكنة.</a:t>
            </a:r>
            <a:endParaRPr lang="fr-FR" sz="1200" kern="1200" dirty="0" smtClean="0">
              <a:solidFill>
                <a:schemeClr val="tx1"/>
              </a:solidFill>
              <a:effectLst/>
              <a:latin typeface="+mn-lt"/>
              <a:ea typeface="+mn-ea"/>
              <a:cs typeface="+mn-cs"/>
            </a:endParaRPr>
          </a:p>
          <a:p>
            <a:pPr algn="just" rtl="1"/>
            <a:r>
              <a:rPr lang="ar-SA" sz="1200" b="1" kern="1200" dirty="0" smtClean="0">
                <a:solidFill>
                  <a:schemeClr val="tx1"/>
                </a:solidFill>
                <a:effectLst/>
                <a:latin typeface="+mn-lt"/>
                <a:ea typeface="+mn-ea"/>
                <a:cs typeface="+mn-cs"/>
              </a:rPr>
              <a:t>يمكن تغييرها أو إتلافها من خلال الاستخدام العادي</a:t>
            </a:r>
            <a:r>
              <a:rPr lang="ar-SA" sz="1200" kern="1200" dirty="0" smtClean="0">
                <a:solidFill>
                  <a:schemeClr val="tx1"/>
                </a:solidFill>
                <a:effectLst/>
                <a:latin typeface="+mn-lt"/>
                <a:ea typeface="+mn-ea"/>
                <a:cs typeface="+mn-cs"/>
              </a:rPr>
              <a:t>: تقوم الأجهزة باستمرار بتغيير وضعية ذاكرتها، سواء كان ذلك بناءً على طلب المستخدم ("حفظ هذا المستند" أو "نسخ هذا الملف") أو تلقائيًا بواسطة نظام تشغيل الكمبيوتر ("تخصيص مساحة لهذا برنامج "، "تخزين مؤقت للمعلومات لتبديلها بين الأجهزة "). تبرز هذه الخاصية أهمية التعامل مع الجهاز الإلكتروني بطريقة مناسبة اعتبارا من اللحظة التي يتم فيها تحديد أنها مهمة للتحقيق.</a:t>
            </a:r>
            <a:endParaRPr lang="fr-FR" sz="1200" kern="1200" dirty="0" smtClean="0">
              <a:solidFill>
                <a:schemeClr val="tx1"/>
              </a:solidFill>
              <a:effectLst/>
              <a:latin typeface="+mn-lt"/>
              <a:ea typeface="+mn-ea"/>
              <a:cs typeface="+mn-cs"/>
            </a:endParaRPr>
          </a:p>
          <a:p>
            <a:pPr algn="just" rtl="1"/>
            <a:r>
              <a:rPr lang="ar-SA" sz="1200" b="1" kern="1200" dirty="0" smtClean="0">
                <a:solidFill>
                  <a:schemeClr val="tx1"/>
                </a:solidFill>
                <a:effectLst/>
                <a:latin typeface="+mn-lt"/>
                <a:ea typeface="+mn-ea"/>
                <a:cs typeface="+mn-cs"/>
              </a:rPr>
              <a:t>يمكن استنساخها إلى ما لا نهاية</a:t>
            </a:r>
            <a:r>
              <a:rPr lang="ar-SA" sz="1200" kern="1200" dirty="0" smtClean="0">
                <a:solidFill>
                  <a:schemeClr val="tx1"/>
                </a:solidFill>
                <a:effectLst/>
                <a:latin typeface="+mn-lt"/>
                <a:ea typeface="+mn-ea"/>
                <a:cs typeface="+mn-cs"/>
              </a:rPr>
              <a:t>: يمكن نسخ المعلومات الرقمية إلى ما لا نهاية وتكون كل نسخة مطابقة تمامًا للأصل. هذه السمة الفريدة تسمح بنسخ متعددة مطابقة للأصل ليتم توزيعها وتحليلها من قبل متخصصين مختلفين في نفس الوقت. كما تسمح بتقديم الأدلة الإلكترونية كما هي أمام المحكمة إلى جانب تقرير الشهود </a:t>
            </a:r>
            <a:r>
              <a:rPr lang="ar-SY" sz="1200" kern="1200" dirty="0" smtClean="0">
                <a:solidFill>
                  <a:schemeClr val="tx1"/>
                </a:solidFill>
                <a:effectLst/>
                <a:latin typeface="+mn-lt"/>
                <a:ea typeface="+mn-ea"/>
                <a:cs typeface="+mn-cs"/>
              </a:rPr>
              <a:t>الخبراء</a:t>
            </a:r>
            <a:r>
              <a:rPr lang="ar-SA"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5</a:t>
            </a:fld>
            <a:endParaRPr lang="en-US" dirty="0"/>
          </a:p>
        </p:txBody>
      </p:sp>
    </p:spTree>
    <p:extLst>
      <p:ext uri="{BB962C8B-B14F-4D97-AF65-F5344CB8AC3E}">
        <p14:creationId xmlns:p14="http://schemas.microsoft.com/office/powerpoint/2010/main" val="210358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Y" dirty="0" smtClean="0"/>
              <a:t>هذه شفافة</a:t>
            </a:r>
            <a:r>
              <a:rPr lang="ar-SY" baseline="0" dirty="0" smtClean="0"/>
              <a:t> تمهيدية لإلقاء نظرة معقمة على اعتبارات الأدلة الإلكترونية.  وقد تم تناول هذه المسألة بإيجاز خلال الدورة التدريبية التمهيدية وينبغي بمعالجتها بشكل أكثر تفصيلا باستخدام الشفافات السبع الموالية.</a:t>
            </a:r>
            <a:endParaRPr lang="ar-SY" dirty="0" smtClean="0"/>
          </a:p>
        </p:txBody>
      </p:sp>
      <p:sp>
        <p:nvSpPr>
          <p:cNvPr id="4" name="Slide Number Placeholder 3"/>
          <p:cNvSpPr>
            <a:spLocks noGrp="1"/>
          </p:cNvSpPr>
          <p:nvPr>
            <p:ph type="sldNum" sz="quarter" idx="10"/>
          </p:nvPr>
        </p:nvSpPr>
        <p:spPr/>
        <p:txBody>
          <a:bodyPr/>
          <a:lstStyle/>
          <a:p>
            <a:fld id="{07C3B405-5308-D44F-BF65-50105B636C37}" type="slidenum">
              <a:rPr lang="en-GB" smtClean="0"/>
              <a:t>6</a:t>
            </a:fld>
            <a:endParaRPr lang="en-GB" dirty="0"/>
          </a:p>
        </p:txBody>
      </p:sp>
    </p:spTree>
    <p:extLst>
      <p:ext uri="{BB962C8B-B14F-4D97-AF65-F5344CB8AC3E}">
        <p14:creationId xmlns:p14="http://schemas.microsoft.com/office/powerpoint/2010/main" val="2038934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Y" dirty="0" smtClean="0"/>
              <a:t>هذه</a:t>
            </a:r>
            <a:r>
              <a:rPr lang="ar-SY" baseline="0" dirty="0" smtClean="0"/>
              <a:t> الشفافة تفسر ذاتها.</a:t>
            </a:r>
            <a:endParaRPr lang="ar-SY" dirty="0" smtClean="0"/>
          </a:p>
        </p:txBody>
      </p:sp>
      <p:sp>
        <p:nvSpPr>
          <p:cNvPr id="4" name="Slide Number Placeholder 3"/>
          <p:cNvSpPr>
            <a:spLocks noGrp="1"/>
          </p:cNvSpPr>
          <p:nvPr>
            <p:ph type="sldNum" sz="quarter" idx="10"/>
          </p:nvPr>
        </p:nvSpPr>
        <p:spPr/>
        <p:txBody>
          <a:bodyPr/>
          <a:lstStyle/>
          <a:p>
            <a:fld id="{07C3B405-5308-D44F-BF65-50105B636C37}" type="slidenum">
              <a:rPr lang="en-GB" smtClean="0"/>
              <a:t>7</a:t>
            </a:fld>
            <a:endParaRPr lang="en-GB" dirty="0"/>
          </a:p>
        </p:txBody>
      </p:sp>
    </p:spTree>
    <p:extLst>
      <p:ext uri="{BB962C8B-B14F-4D97-AF65-F5344CB8AC3E}">
        <p14:creationId xmlns:p14="http://schemas.microsoft.com/office/powerpoint/2010/main" val="851903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Y" dirty="0" smtClean="0"/>
              <a:t>هذه</a:t>
            </a:r>
            <a:r>
              <a:rPr lang="ar-SY" baseline="0" dirty="0" smtClean="0"/>
              <a:t> الشفافة تفسر ذاتها.</a:t>
            </a:r>
            <a:endParaRPr lang="ar-SY" dirty="0" smtClean="0"/>
          </a:p>
        </p:txBody>
      </p:sp>
      <p:sp>
        <p:nvSpPr>
          <p:cNvPr id="4" name="Slide Number Placeholder 3"/>
          <p:cNvSpPr>
            <a:spLocks noGrp="1"/>
          </p:cNvSpPr>
          <p:nvPr>
            <p:ph type="sldNum" sz="quarter" idx="10"/>
          </p:nvPr>
        </p:nvSpPr>
        <p:spPr/>
        <p:txBody>
          <a:bodyPr/>
          <a:lstStyle/>
          <a:p>
            <a:fld id="{07C3B405-5308-D44F-BF65-50105B636C37}" type="slidenum">
              <a:rPr lang="en-GB" smtClean="0"/>
              <a:t>8</a:t>
            </a:fld>
            <a:endParaRPr lang="en-GB" dirty="0"/>
          </a:p>
        </p:txBody>
      </p:sp>
    </p:spTree>
    <p:extLst>
      <p:ext uri="{BB962C8B-B14F-4D97-AF65-F5344CB8AC3E}">
        <p14:creationId xmlns:p14="http://schemas.microsoft.com/office/powerpoint/2010/main" val="1128358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Y" dirty="0" smtClean="0"/>
              <a:t>هذه</a:t>
            </a:r>
            <a:r>
              <a:rPr lang="ar-SY" baseline="0" dirty="0" smtClean="0"/>
              <a:t> الشفافة تفسر ذاتها.</a:t>
            </a:r>
            <a:endParaRPr lang="ar-SY" dirty="0" smtClean="0"/>
          </a:p>
          <a:p>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9</a:t>
            </a:fld>
            <a:endParaRPr lang="en-GB" dirty="0"/>
          </a:p>
        </p:txBody>
      </p:sp>
    </p:spTree>
    <p:extLst>
      <p:ext uri="{BB962C8B-B14F-4D97-AF65-F5344CB8AC3E}">
        <p14:creationId xmlns:p14="http://schemas.microsoft.com/office/powerpoint/2010/main" val="2044975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2A44151-FB84-6F46-9E99-8F0D2EBA48D3}" type="datetimeFigureOut">
              <a:rPr lang="en-GB" smtClean="0"/>
              <a:t>29/08/2018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1810232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A44151-FB84-6F46-9E99-8F0D2EBA48D3}" type="datetimeFigureOut">
              <a:rPr lang="en-GB" smtClean="0"/>
              <a:t>29/08/2018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1718023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A44151-FB84-6F46-9E99-8F0D2EBA48D3}" type="datetimeFigureOut">
              <a:rPr lang="en-GB" smtClean="0"/>
              <a:t>29/08/2018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1902036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A44151-FB84-6F46-9E99-8F0D2EBA48D3}" type="datetimeFigureOut">
              <a:rPr lang="en-GB" smtClean="0"/>
              <a:t>29/08/2018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1180111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A44151-FB84-6F46-9E99-8F0D2EBA48D3}" type="datetimeFigureOut">
              <a:rPr lang="en-GB" smtClean="0"/>
              <a:t>29/08/2018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2121323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2A44151-FB84-6F46-9E99-8F0D2EBA48D3}" type="datetimeFigureOut">
              <a:rPr lang="en-GB" smtClean="0"/>
              <a:t>29/08/2018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568372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2A44151-FB84-6F46-9E99-8F0D2EBA48D3}" type="datetimeFigureOut">
              <a:rPr lang="en-GB" smtClean="0"/>
              <a:t>29/08/2018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625328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2A44151-FB84-6F46-9E99-8F0D2EBA48D3}" type="datetimeFigureOut">
              <a:rPr lang="en-GB" smtClean="0"/>
              <a:t>29/08/2018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115685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A44151-FB84-6F46-9E99-8F0D2EBA48D3}" type="datetimeFigureOut">
              <a:rPr lang="en-GB" smtClean="0"/>
              <a:t>29/08/2018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858187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A44151-FB84-6F46-9E99-8F0D2EBA48D3}" type="datetimeFigureOut">
              <a:rPr lang="en-GB" smtClean="0"/>
              <a:t>29/08/2018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1050718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A44151-FB84-6F46-9E99-8F0D2EBA48D3}" type="datetimeFigureOut">
              <a:rPr lang="en-GB" smtClean="0"/>
              <a:t>29/08/2018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2D4C9E-BDDE-B24B-AC4C-3ED2D2515D77}" type="slidenum">
              <a:rPr lang="en-GB" smtClean="0"/>
              <a:t>‹N°›</a:t>
            </a:fld>
            <a:endParaRPr lang="en-GB"/>
          </a:p>
        </p:txBody>
      </p:sp>
    </p:spTree>
    <p:extLst>
      <p:ext uri="{BB962C8B-B14F-4D97-AF65-F5344CB8AC3E}">
        <p14:creationId xmlns:p14="http://schemas.microsoft.com/office/powerpoint/2010/main" val="675766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A44151-FB84-6F46-9E99-8F0D2EBA48D3}" type="datetimeFigureOut">
              <a:rPr lang="en-GB" smtClean="0"/>
              <a:t>29/08/2018</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2D4C9E-BDDE-B24B-AC4C-3ED2D2515D77}" type="slidenum">
              <a:rPr lang="en-GB" smtClean="0"/>
              <a:t>‹N°›</a:t>
            </a:fld>
            <a:endParaRPr lang="en-GB"/>
          </a:p>
        </p:txBody>
      </p:sp>
    </p:spTree>
    <p:extLst>
      <p:ext uri="{BB962C8B-B14F-4D97-AF65-F5344CB8AC3E}">
        <p14:creationId xmlns:p14="http://schemas.microsoft.com/office/powerpoint/2010/main" val="1105601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3207" y="1553369"/>
            <a:ext cx="9144000" cy="2387600"/>
          </a:xfrm>
        </p:spPr>
        <p:txBody>
          <a:bodyPr>
            <a:normAutofit fontScale="90000"/>
          </a:bodyPr>
          <a:lstStyle/>
          <a:p>
            <a:pPr rtl="1"/>
            <a:r>
              <a:rPr lang="ar-SY" dirty="0">
                <a:latin typeface="Sakkal Majalla" panose="02000000000000000000" pitchFamily="2" charset="-78"/>
                <a:cs typeface="Sakkal Majalla" panose="02000000000000000000" pitchFamily="2" charset="-78"/>
              </a:rPr>
              <a:t>الدورة التدريبية المتقدمة في الجريمة الإلكترونية لفائدة القضاة والمدعين العامين</a:t>
            </a:r>
            <a:endParaRPr lang="en-US" altLang="sr-Latn-CS" dirty="0">
              <a:ea typeface="MS PGothic" charset="-128"/>
            </a:endParaRPr>
          </a:p>
        </p:txBody>
      </p:sp>
      <p:sp>
        <p:nvSpPr>
          <p:cNvPr id="3075" name="Subtitle 2"/>
          <p:cNvSpPr>
            <a:spLocks noGrp="1"/>
          </p:cNvSpPr>
          <p:nvPr>
            <p:ph type="subTitle" idx="1"/>
          </p:nvPr>
        </p:nvSpPr>
        <p:spPr>
          <a:xfrm>
            <a:off x="1524000" y="4232275"/>
            <a:ext cx="9144000" cy="1655762"/>
          </a:xfrm>
        </p:spPr>
        <p:txBody>
          <a:bodyPr>
            <a:normAutofit/>
          </a:bodyPr>
          <a:lstStyle/>
          <a:p>
            <a:pPr rtl="1" eaLnBrk="1" hangingPunct="1"/>
            <a:r>
              <a:rPr lang="ar-SY" altLang="sr-Latn-CS" sz="3200" dirty="0" smtClean="0">
                <a:solidFill>
                  <a:srgbClr val="898989"/>
                </a:solidFill>
                <a:latin typeface="Sakkal Majalla" panose="02000000000000000000" pitchFamily="2" charset="-78"/>
                <a:ea typeface="MS PGothic" charset="-128"/>
                <a:cs typeface="Sakkal Majalla" panose="02000000000000000000" pitchFamily="2" charset="-78"/>
              </a:rPr>
              <a:t>الحصة 2.3.2</a:t>
            </a:r>
          </a:p>
          <a:p>
            <a:pPr rtl="1" eaLnBrk="1" hangingPunct="1"/>
            <a:r>
              <a:rPr lang="ar-SY" altLang="sr-Latn-CS" sz="3200" dirty="0" smtClean="0">
                <a:solidFill>
                  <a:srgbClr val="898989"/>
                </a:solidFill>
                <a:latin typeface="Sakkal Majalla" panose="02000000000000000000" pitchFamily="2" charset="-78"/>
                <a:ea typeface="MS PGothic" charset="-128"/>
                <a:cs typeface="Sakkal Majalla" panose="02000000000000000000" pitchFamily="2" charset="-78"/>
              </a:rPr>
              <a:t>الأدلة الإلكترونية</a:t>
            </a: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9064" y="400051"/>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07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en-US" altLang="fr-FR" sz="1200" dirty="0">
                <a:solidFill>
                  <a:srgbClr val="898989"/>
                </a:solidFill>
              </a:rPr>
              <a:t>!</a:t>
            </a:r>
            <a:fld id="{B11A088D-57C8-144E-A18A-36632855AD10}" type="slidenum">
              <a:rPr lang="en-US" altLang="fr-FR" sz="1200">
                <a:solidFill>
                  <a:srgbClr val="898989"/>
                </a:solidFill>
              </a:rPr>
              <a:pPr>
                <a:spcBef>
                  <a:spcPct val="0"/>
                </a:spcBef>
                <a:buFontTx/>
                <a:buNone/>
              </a:pPr>
              <a:t>1</a:t>
            </a:fld>
            <a:endParaRPr lang="en-US" altLang="fr-FR" sz="1200" dirty="0">
              <a:solidFill>
                <a:srgbClr val="898989"/>
              </a:solidFill>
            </a:endParaRPr>
          </a:p>
        </p:txBody>
      </p:sp>
    </p:spTree>
    <p:extLst>
      <p:ext uri="{BB962C8B-B14F-4D97-AF65-F5344CB8AC3E}">
        <p14:creationId xmlns:p14="http://schemas.microsoft.com/office/powerpoint/2010/main" val="492237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Y" dirty="0" smtClean="0">
                <a:latin typeface="Sakkal Majalla" panose="02000000000000000000" pitchFamily="2" charset="-78"/>
                <a:cs typeface="Sakkal Majalla" panose="02000000000000000000" pitchFamily="2" charset="-78"/>
              </a:rPr>
              <a:t>اعتبارات المقبولية</a:t>
            </a:r>
            <a:endParaRPr lang="en-GB" dirty="0"/>
          </a:p>
        </p:txBody>
      </p:sp>
      <p:sp>
        <p:nvSpPr>
          <p:cNvPr id="3" name="Content Placeholder 2"/>
          <p:cNvSpPr>
            <a:spLocks noGrp="1"/>
          </p:cNvSpPr>
          <p:nvPr>
            <p:ph idx="1"/>
          </p:nvPr>
        </p:nvSpPr>
        <p:spPr/>
        <p:txBody>
          <a:bodyPr>
            <a:normAutofit fontScale="92500" lnSpcReduction="10000"/>
          </a:bodyPr>
          <a:lstStyle/>
          <a:p>
            <a:pPr algn="just" rtl="1"/>
            <a:r>
              <a:rPr lang="ar-SY" sz="3200" dirty="0" smtClean="0">
                <a:latin typeface="Sakkal Majalla" panose="02000000000000000000" pitchFamily="2" charset="-78"/>
                <a:cs typeface="Sakkal Majalla" panose="02000000000000000000" pitchFamily="2" charset="-78"/>
              </a:rPr>
              <a:t>بما أن </a:t>
            </a:r>
            <a:r>
              <a:rPr lang="ar-SY" sz="3200" dirty="0">
                <a:latin typeface="Sakkal Majalla" panose="02000000000000000000" pitchFamily="2" charset="-78"/>
                <a:cs typeface="Sakkal Majalla" panose="02000000000000000000" pitchFamily="2" charset="-78"/>
              </a:rPr>
              <a:t>الهدف النهائي </a:t>
            </a:r>
            <a:r>
              <a:rPr lang="ar-SY" sz="3200" dirty="0" smtClean="0">
                <a:latin typeface="Sakkal Majalla" panose="02000000000000000000" pitchFamily="2" charset="-78"/>
                <a:cs typeface="Sakkal Majalla" panose="02000000000000000000" pitchFamily="2" charset="-78"/>
              </a:rPr>
              <a:t>يتمثل في استخدام </a:t>
            </a:r>
            <a:r>
              <a:rPr lang="ar-SY" sz="3200" dirty="0">
                <a:latin typeface="Sakkal Majalla" panose="02000000000000000000" pitchFamily="2" charset="-78"/>
                <a:cs typeface="Sakkal Majalla" panose="02000000000000000000" pitchFamily="2" charset="-78"/>
              </a:rPr>
              <a:t>الأدلة التي تم الحصول عليها وتحليلها لدعم قضية في </a:t>
            </a:r>
            <a:r>
              <a:rPr lang="ar-SY" sz="3200" dirty="0" smtClean="0">
                <a:latin typeface="Sakkal Majalla" panose="02000000000000000000" pitchFamily="2" charset="-78"/>
                <a:cs typeface="Sakkal Majalla" panose="02000000000000000000" pitchFamily="2" charset="-78"/>
              </a:rPr>
              <a:t>المحكمة، فإنه من الواجب الحصول </a:t>
            </a:r>
            <a:r>
              <a:rPr lang="ar-SY" sz="3200" dirty="0">
                <a:latin typeface="Sakkal Majalla" panose="02000000000000000000" pitchFamily="2" charset="-78"/>
                <a:cs typeface="Sakkal Majalla" panose="02000000000000000000" pitchFamily="2" charset="-78"/>
              </a:rPr>
              <a:t>على الأدلة الإلكترونية </a:t>
            </a:r>
            <a:r>
              <a:rPr lang="ar-SY" sz="3200" dirty="0" smtClean="0">
                <a:latin typeface="Sakkal Majalla" panose="02000000000000000000" pitchFamily="2" charset="-78"/>
                <a:cs typeface="Sakkal Majalla" panose="02000000000000000000" pitchFamily="2" charset="-78"/>
              </a:rPr>
              <a:t>طبقا للتشريعات </a:t>
            </a:r>
            <a:r>
              <a:rPr lang="ar-SY" sz="3200" dirty="0">
                <a:latin typeface="Sakkal Majalla" panose="02000000000000000000" pitchFamily="2" charset="-78"/>
                <a:cs typeface="Sakkal Majalla" panose="02000000000000000000" pitchFamily="2" charset="-78"/>
              </a:rPr>
              <a:t>القائمة </a:t>
            </a:r>
            <a:r>
              <a:rPr lang="ar-SY" sz="3200" dirty="0" smtClean="0">
                <a:latin typeface="Sakkal Majalla" panose="02000000000000000000" pitchFamily="2" charset="-78"/>
                <a:cs typeface="Sakkal Majalla" panose="02000000000000000000" pitchFamily="2" charset="-78"/>
              </a:rPr>
              <a:t>وأفضل الممارسات الإجرائية  من أجل تعزيز مقبوليتها أثناء المحاكمة</a:t>
            </a:r>
            <a:r>
              <a:rPr lang="ar-SY" sz="3200" dirty="0">
                <a:latin typeface="Sakkal Majalla" panose="02000000000000000000" pitchFamily="2" charset="-78"/>
                <a:cs typeface="Sakkal Majalla" panose="02000000000000000000" pitchFamily="2" charset="-78"/>
              </a:rPr>
              <a:t>. </a:t>
            </a:r>
            <a:r>
              <a:rPr lang="ar-SY" sz="3200" dirty="0" smtClean="0">
                <a:latin typeface="Sakkal Majalla" panose="02000000000000000000" pitchFamily="2" charset="-78"/>
                <a:cs typeface="Sakkal Majalla" panose="02000000000000000000" pitchFamily="2" charset="-78"/>
              </a:rPr>
              <a:t>وعلى </a:t>
            </a:r>
            <a:r>
              <a:rPr lang="ar-SY" sz="3200" dirty="0">
                <a:latin typeface="Sakkal Majalla" panose="02000000000000000000" pitchFamily="2" charset="-78"/>
                <a:cs typeface="Sakkal Majalla" panose="02000000000000000000" pitchFamily="2" charset="-78"/>
              </a:rPr>
              <a:t>الرغم من أن التفاصيل تختلف </a:t>
            </a:r>
            <a:r>
              <a:rPr lang="ar-SY" sz="3200" dirty="0" smtClean="0">
                <a:latin typeface="Sakkal Majalla" panose="02000000000000000000" pitchFamily="2" charset="-78"/>
                <a:cs typeface="Sakkal Majalla" panose="02000000000000000000" pitchFamily="2" charset="-78"/>
              </a:rPr>
              <a:t>بحسب التشريعات الوطنية، ينبغي بشكل عام مراعاة المعايير </a:t>
            </a:r>
            <a:r>
              <a:rPr lang="ar-SY" sz="3200" dirty="0">
                <a:latin typeface="Sakkal Majalla" panose="02000000000000000000" pitchFamily="2" charset="-78"/>
                <a:cs typeface="Sakkal Majalla" panose="02000000000000000000" pitchFamily="2" charset="-78"/>
              </a:rPr>
              <a:t>الأساسية المفصلة في </a:t>
            </a:r>
            <a:r>
              <a:rPr lang="ar-SY" sz="3200" dirty="0" smtClean="0">
                <a:latin typeface="Sakkal Majalla" panose="02000000000000000000" pitchFamily="2" charset="-78"/>
                <a:cs typeface="Sakkal Majalla" panose="02000000000000000000" pitchFamily="2" charset="-78"/>
              </a:rPr>
              <a:t>الشفافات التالية:</a:t>
            </a:r>
          </a:p>
          <a:p>
            <a:pPr algn="just" rtl="1"/>
            <a:endParaRPr lang="ar-SY" sz="3200" dirty="0">
              <a:latin typeface="Sakkal Majalla" panose="02000000000000000000" pitchFamily="2" charset="-78"/>
              <a:cs typeface="Sakkal Majalla" panose="02000000000000000000" pitchFamily="2" charset="-78"/>
            </a:endParaRPr>
          </a:p>
          <a:p>
            <a:pPr algn="just" rtl="1"/>
            <a:r>
              <a:rPr lang="ar-SY" sz="3200" b="1" dirty="0" smtClean="0">
                <a:latin typeface="Sakkal Majalla" panose="02000000000000000000" pitchFamily="2" charset="-78"/>
                <a:cs typeface="Sakkal Majalla" panose="02000000000000000000" pitchFamily="2" charset="-78"/>
              </a:rPr>
              <a:t>الصلاحية</a:t>
            </a:r>
            <a:r>
              <a:rPr lang="ar-SY" sz="3200" dirty="0" smtClean="0">
                <a:latin typeface="Sakkal Majalla" panose="02000000000000000000" pitchFamily="2" charset="-78"/>
                <a:cs typeface="Sakkal Majalla" panose="02000000000000000000" pitchFamily="2" charset="-78"/>
              </a:rPr>
              <a:t> – يجب </a:t>
            </a:r>
            <a:r>
              <a:rPr lang="ar-SY" sz="3200" dirty="0">
                <a:latin typeface="Sakkal Majalla" panose="02000000000000000000" pitchFamily="2" charset="-78"/>
                <a:cs typeface="Sakkal Majalla" panose="02000000000000000000" pitchFamily="2" charset="-78"/>
              </a:rPr>
              <a:t>أن يكون من الممكن ربط مواد الإثبات بشكل إيجابي بالحادث الذي </a:t>
            </a:r>
            <a:r>
              <a:rPr lang="ar-SY" sz="3200" dirty="0" smtClean="0">
                <a:latin typeface="Sakkal Majalla" panose="02000000000000000000" pitchFamily="2" charset="-78"/>
                <a:cs typeface="Sakkal Majalla" panose="02000000000000000000" pitchFamily="2" charset="-78"/>
              </a:rPr>
              <a:t>يجري التحقيق فيه.</a:t>
            </a:r>
          </a:p>
          <a:p>
            <a:pPr algn="just" rtl="1"/>
            <a:endParaRPr lang="ar-SY" sz="3200" dirty="0">
              <a:latin typeface="Sakkal Majalla" panose="02000000000000000000" pitchFamily="2" charset="-78"/>
              <a:cs typeface="Sakkal Majalla" panose="02000000000000000000" pitchFamily="2" charset="-78"/>
            </a:endParaRPr>
          </a:p>
          <a:p>
            <a:pPr algn="just" rtl="1"/>
            <a:r>
              <a:rPr lang="ar-SY" sz="3200" b="1" dirty="0">
                <a:latin typeface="Sakkal Majalla" panose="02000000000000000000" pitchFamily="2" charset="-78"/>
                <a:cs typeface="Sakkal Majalla" panose="02000000000000000000" pitchFamily="2" charset="-78"/>
              </a:rPr>
              <a:t>الاكتمال</a:t>
            </a:r>
            <a:r>
              <a:rPr lang="ar-SY" sz="3200" dirty="0">
                <a:latin typeface="Sakkal Majalla" panose="02000000000000000000" pitchFamily="2" charset="-78"/>
                <a:cs typeface="Sakkal Majalla" panose="02000000000000000000" pitchFamily="2" charset="-78"/>
              </a:rPr>
              <a:t> - يجب أن تحكي </a:t>
            </a:r>
            <a:r>
              <a:rPr lang="ar-SY" sz="3200" dirty="0" smtClean="0">
                <a:latin typeface="Sakkal Majalla" panose="02000000000000000000" pitchFamily="2" charset="-78"/>
                <a:cs typeface="Sakkal Majalla" panose="02000000000000000000" pitchFamily="2" charset="-78"/>
              </a:rPr>
              <a:t>الأدلة القصة </a:t>
            </a:r>
            <a:r>
              <a:rPr lang="ar-SY" sz="3200" dirty="0">
                <a:latin typeface="Sakkal Majalla" panose="02000000000000000000" pitchFamily="2" charset="-78"/>
                <a:cs typeface="Sakkal Majalla" panose="02000000000000000000" pitchFamily="2" charset="-78"/>
              </a:rPr>
              <a:t>كاملة وليس مجرد </a:t>
            </a:r>
            <a:r>
              <a:rPr lang="ar-SY" sz="3200" dirty="0" smtClean="0">
                <a:latin typeface="Sakkal Majalla" panose="02000000000000000000" pitchFamily="2" charset="-78"/>
                <a:cs typeface="Sakkal Majalla" panose="02000000000000000000" pitchFamily="2" charset="-78"/>
              </a:rPr>
              <a:t>وجهة نظر معينة.</a:t>
            </a:r>
            <a:endParaRPr lang="en-GB" sz="3200" dirty="0">
              <a:latin typeface="Sakkal Majalla" panose="02000000000000000000" pitchFamily="2" charset="-78"/>
              <a:cs typeface="Sakkal Majalla" panose="02000000000000000000" pitchFamily="2" charset="-78"/>
            </a:endParaRPr>
          </a:p>
          <a:p>
            <a:pPr algn="just"/>
            <a:endParaRPr lang="en-GB" sz="32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9681244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Y" dirty="0">
                <a:latin typeface="Sakkal Majalla" panose="02000000000000000000" pitchFamily="2" charset="-78"/>
                <a:cs typeface="Sakkal Majalla" panose="02000000000000000000" pitchFamily="2" charset="-78"/>
              </a:rPr>
              <a:t>اعتبارات المقبولية</a:t>
            </a:r>
            <a:endParaRPr lang="en-GB" dirty="0"/>
          </a:p>
        </p:txBody>
      </p:sp>
      <p:sp>
        <p:nvSpPr>
          <p:cNvPr id="3" name="Content Placeholder 2"/>
          <p:cNvSpPr>
            <a:spLocks noGrp="1"/>
          </p:cNvSpPr>
          <p:nvPr>
            <p:ph idx="1"/>
          </p:nvPr>
        </p:nvSpPr>
        <p:spPr>
          <a:xfrm>
            <a:off x="838200" y="1825625"/>
            <a:ext cx="10515600" cy="4661802"/>
          </a:xfrm>
        </p:spPr>
        <p:txBody>
          <a:bodyPr>
            <a:normAutofit/>
          </a:bodyPr>
          <a:lstStyle/>
          <a:p>
            <a:pPr algn="just" rtl="1"/>
            <a:r>
              <a:rPr lang="ar-SY" sz="3200" b="1" dirty="0">
                <a:latin typeface="Sakkal Majalla" panose="02000000000000000000" pitchFamily="2" charset="-78"/>
                <a:cs typeface="Sakkal Majalla" panose="02000000000000000000" pitchFamily="2" charset="-78"/>
              </a:rPr>
              <a:t>الموثوقية</a:t>
            </a:r>
            <a:r>
              <a:rPr lang="ar-SY" sz="3200" dirty="0">
                <a:latin typeface="Sakkal Majalla" panose="02000000000000000000" pitchFamily="2" charset="-78"/>
                <a:cs typeface="Sakkal Majalla" panose="02000000000000000000" pitchFamily="2" charset="-78"/>
              </a:rPr>
              <a:t>: لا يجب أن يكون هناك أي شيء حول </a:t>
            </a:r>
            <a:r>
              <a:rPr lang="ar-SY" sz="3200" dirty="0" smtClean="0">
                <a:latin typeface="Sakkal Majalla" panose="02000000000000000000" pitchFamily="2" charset="-78"/>
                <a:cs typeface="Sakkal Majalla" panose="02000000000000000000" pitchFamily="2" charset="-78"/>
              </a:rPr>
              <a:t>طريقة جمع </a:t>
            </a:r>
            <a:r>
              <a:rPr lang="ar-SY" sz="3200" dirty="0">
                <a:latin typeface="Sakkal Majalla" panose="02000000000000000000" pitchFamily="2" charset="-78"/>
                <a:cs typeface="Sakkal Majalla" panose="02000000000000000000" pitchFamily="2" charset="-78"/>
              </a:rPr>
              <a:t>الأدلة والتعامل معها فيما بعد </a:t>
            </a:r>
            <a:r>
              <a:rPr lang="ar-SY" sz="3200" dirty="0" smtClean="0">
                <a:latin typeface="Sakkal Majalla" panose="02000000000000000000" pitchFamily="2" charset="-78"/>
                <a:cs typeface="Sakkal Majalla" panose="02000000000000000000" pitchFamily="2" charset="-78"/>
              </a:rPr>
              <a:t>من شأنه أن يثير </a:t>
            </a:r>
            <a:r>
              <a:rPr lang="ar-SY" sz="3200" dirty="0">
                <a:latin typeface="Sakkal Majalla" panose="02000000000000000000" pitchFamily="2" charset="-78"/>
                <a:cs typeface="Sakkal Majalla" panose="02000000000000000000" pitchFamily="2" charset="-78"/>
              </a:rPr>
              <a:t>الشك حول </a:t>
            </a:r>
            <a:r>
              <a:rPr lang="ar-SY" sz="3200" dirty="0" smtClean="0">
                <a:latin typeface="Sakkal Majalla" panose="02000000000000000000" pitchFamily="2" charset="-78"/>
                <a:cs typeface="Sakkal Majalla" panose="02000000000000000000" pitchFamily="2" charset="-78"/>
              </a:rPr>
              <a:t>صلاحيتها وصحتها.</a:t>
            </a:r>
          </a:p>
          <a:p>
            <a:pPr algn="just" rtl="1"/>
            <a:endParaRPr lang="ar-SY" sz="3200" dirty="0">
              <a:latin typeface="Sakkal Majalla" panose="02000000000000000000" pitchFamily="2" charset="-78"/>
              <a:cs typeface="Sakkal Majalla" panose="02000000000000000000" pitchFamily="2" charset="-78"/>
            </a:endParaRPr>
          </a:p>
          <a:p>
            <a:pPr algn="just" rtl="1"/>
            <a:r>
              <a:rPr lang="ar-SY" sz="3200" b="1" dirty="0">
                <a:latin typeface="Sakkal Majalla" panose="02000000000000000000" pitchFamily="2" charset="-78"/>
                <a:cs typeface="Sakkal Majalla" panose="02000000000000000000" pitchFamily="2" charset="-78"/>
              </a:rPr>
              <a:t>المصداقية</a:t>
            </a:r>
            <a:r>
              <a:rPr lang="ar-SY" sz="3200" dirty="0">
                <a:latin typeface="Sakkal Majalla" panose="02000000000000000000" pitchFamily="2" charset="-78"/>
                <a:cs typeface="Sakkal Majalla" panose="02000000000000000000" pitchFamily="2" charset="-78"/>
              </a:rPr>
              <a:t>: يجب أن </a:t>
            </a:r>
            <a:r>
              <a:rPr lang="ar-SY" sz="3200" dirty="0" smtClean="0">
                <a:latin typeface="Sakkal Majalla" panose="02000000000000000000" pitchFamily="2" charset="-78"/>
                <a:cs typeface="Sakkal Majalla" panose="02000000000000000000" pitchFamily="2" charset="-78"/>
              </a:rPr>
              <a:t>تكون الأدلة </a:t>
            </a:r>
            <a:r>
              <a:rPr lang="ar-SY" sz="3200" dirty="0">
                <a:latin typeface="Sakkal Majalla" panose="02000000000000000000" pitchFamily="2" charset="-78"/>
                <a:cs typeface="Sakkal Majalla" panose="02000000000000000000" pitchFamily="2" charset="-78"/>
              </a:rPr>
              <a:t>قابلة للتصديق </a:t>
            </a:r>
            <a:r>
              <a:rPr lang="ar-SY" sz="3200" dirty="0" smtClean="0">
                <a:latin typeface="Sakkal Majalla" panose="02000000000000000000" pitchFamily="2" charset="-78"/>
                <a:cs typeface="Sakkal Majalla" panose="02000000000000000000" pitchFamily="2" charset="-78"/>
              </a:rPr>
              <a:t>وسهلة الفهم من قبل لقاضي و/أو </a:t>
            </a:r>
            <a:r>
              <a:rPr lang="ar-SY" sz="3200" dirty="0">
                <a:latin typeface="Sakkal Majalla" panose="02000000000000000000" pitchFamily="2" charset="-78"/>
                <a:cs typeface="Sakkal Majalla" panose="02000000000000000000" pitchFamily="2" charset="-78"/>
              </a:rPr>
              <a:t>أعضاء هيئة المحلفين</a:t>
            </a:r>
            <a:r>
              <a:rPr lang="ar-SY" sz="3200" dirty="0" smtClean="0">
                <a:latin typeface="Sakkal Majalla" panose="02000000000000000000" pitchFamily="2" charset="-78"/>
                <a:cs typeface="Sakkal Majalla" panose="02000000000000000000" pitchFamily="2" charset="-78"/>
              </a:rPr>
              <a:t>.</a:t>
            </a:r>
          </a:p>
          <a:p>
            <a:pPr algn="just" rtl="1"/>
            <a:endParaRPr lang="ar-SY" sz="3200" dirty="0">
              <a:latin typeface="Sakkal Majalla" panose="02000000000000000000" pitchFamily="2" charset="-78"/>
              <a:cs typeface="Sakkal Majalla" panose="02000000000000000000" pitchFamily="2" charset="-78"/>
            </a:endParaRPr>
          </a:p>
          <a:p>
            <a:pPr algn="just" rtl="1"/>
            <a:r>
              <a:rPr lang="ar-SY" sz="3200" b="1" dirty="0">
                <a:latin typeface="Sakkal Majalla" panose="02000000000000000000" pitchFamily="2" charset="-78"/>
                <a:cs typeface="Sakkal Majalla" panose="02000000000000000000" pitchFamily="2" charset="-78"/>
              </a:rPr>
              <a:t>التناسب</a:t>
            </a:r>
            <a:r>
              <a:rPr lang="ar-SY" sz="3200" dirty="0">
                <a:latin typeface="Sakkal Majalla" panose="02000000000000000000" pitchFamily="2" charset="-78"/>
                <a:cs typeface="Sakkal Majalla" panose="02000000000000000000" pitchFamily="2" charset="-78"/>
              </a:rPr>
              <a:t>: </a:t>
            </a:r>
            <a:r>
              <a:rPr lang="ar-SY" sz="3200" dirty="0" smtClean="0">
                <a:latin typeface="Sakkal Majalla" panose="02000000000000000000" pitchFamily="2" charset="-78"/>
                <a:cs typeface="Sakkal Majalla" panose="02000000000000000000" pitchFamily="2" charset="-78"/>
              </a:rPr>
              <a:t>يشير تطبيقه في مجال الاستدلال الجنائي الرقمي إلى أن </a:t>
            </a:r>
            <a:r>
              <a:rPr lang="ar-SY" sz="3200" dirty="0">
                <a:latin typeface="Sakkal Majalla" panose="02000000000000000000" pitchFamily="2" charset="-78"/>
                <a:cs typeface="Sakkal Majalla" panose="02000000000000000000" pitchFamily="2" charset="-78"/>
              </a:rPr>
              <a:t>عملية التحقيق بأكملها يجب أن تكون </a:t>
            </a:r>
            <a:r>
              <a:rPr lang="ar-SY" sz="3200" dirty="0" smtClean="0">
                <a:latin typeface="Sakkal Majalla" panose="02000000000000000000" pitchFamily="2" charset="-78"/>
                <a:cs typeface="Sakkal Majalla" panose="02000000000000000000" pitchFamily="2" charset="-78"/>
              </a:rPr>
              <a:t>ملائمة ومناسبة</a:t>
            </a:r>
            <a:r>
              <a:rPr lang="ar-SY" sz="3200" dirty="0">
                <a:latin typeface="Sakkal Majalla" panose="02000000000000000000" pitchFamily="2" charset="-78"/>
                <a:cs typeface="Sakkal Majalla" panose="02000000000000000000" pitchFamily="2" charset="-78"/>
              </a:rPr>
              <a:t>: يجب أن تفوق الفوائد التي يمكن اكتسابها باستخدام إجراء </a:t>
            </a:r>
            <a:r>
              <a:rPr lang="ar-SY" sz="3200" dirty="0" smtClean="0">
                <a:latin typeface="Sakkal Majalla" panose="02000000000000000000" pitchFamily="2" charset="-78"/>
                <a:cs typeface="Sakkal Majalla" panose="02000000000000000000" pitchFamily="2" charset="-78"/>
              </a:rPr>
              <a:t>محدد، </a:t>
            </a:r>
            <a:r>
              <a:rPr lang="ar-SY" sz="3200" dirty="0">
                <a:latin typeface="Sakkal Majalla" panose="02000000000000000000" pitchFamily="2" charset="-78"/>
                <a:cs typeface="Sakkal Majalla" panose="02000000000000000000" pitchFamily="2" charset="-78"/>
              </a:rPr>
              <a:t>الضرر الذي </a:t>
            </a:r>
            <a:r>
              <a:rPr lang="ar-SY" sz="3200" dirty="0" smtClean="0">
                <a:latin typeface="Sakkal Majalla" panose="02000000000000000000" pitchFamily="2" charset="-78"/>
                <a:cs typeface="Sakkal Majalla" panose="02000000000000000000" pitchFamily="2" charset="-78"/>
              </a:rPr>
              <a:t>قد يلحق بالطرف أو </a:t>
            </a:r>
            <a:r>
              <a:rPr lang="ar-SY" sz="3200" dirty="0">
                <a:latin typeface="Sakkal Majalla" panose="02000000000000000000" pitchFamily="2" charset="-78"/>
                <a:cs typeface="Sakkal Majalla" panose="02000000000000000000" pitchFamily="2" charset="-78"/>
              </a:rPr>
              <a:t>الأطراف المتأثرة بالتدبير</a:t>
            </a:r>
            <a:r>
              <a:rPr lang="ar-SY" sz="3200" dirty="0" smtClean="0">
                <a:latin typeface="Sakkal Majalla" panose="02000000000000000000" pitchFamily="2" charset="-78"/>
                <a:cs typeface="Sakkal Majalla" panose="02000000000000000000" pitchFamily="2" charset="-78"/>
              </a:rPr>
              <a:t>.</a:t>
            </a:r>
            <a:endParaRPr lang="ar-SY" sz="32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8553142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Y" dirty="0" smtClean="0">
                <a:latin typeface="Sakkal Majalla" panose="02000000000000000000" pitchFamily="2" charset="-78"/>
                <a:cs typeface="Sakkal Majalla" panose="02000000000000000000" pitchFamily="2" charset="-78"/>
              </a:rPr>
              <a:t>الوثائق ذات الصلة</a:t>
            </a:r>
            <a:endParaRPr lang="en-GB"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838200" y="1825625"/>
            <a:ext cx="11106752" cy="4351338"/>
          </a:xfrm>
        </p:spPr>
        <p:txBody>
          <a:bodyPr>
            <a:normAutofit/>
          </a:bodyPr>
          <a:lstStyle/>
          <a:p>
            <a:pPr algn="r" rtl="1"/>
            <a:r>
              <a:rPr lang="ar-SY" dirty="0" smtClean="0">
                <a:latin typeface="Sakkal Majalla" panose="02000000000000000000" pitchFamily="2" charset="-78"/>
                <a:cs typeface="Sakkal Majalla" panose="02000000000000000000" pitchFamily="2" charset="-78"/>
              </a:rPr>
              <a:t>وطنيا</a:t>
            </a:r>
            <a:endParaRPr lang="ar-SY" dirty="0">
              <a:latin typeface="Sakkal Majalla" panose="02000000000000000000" pitchFamily="2" charset="-78"/>
              <a:cs typeface="Sakkal Majalla" panose="02000000000000000000" pitchFamily="2" charset="-78"/>
            </a:endParaRPr>
          </a:p>
          <a:p>
            <a:pPr lvl="1" algn="r" rtl="1"/>
            <a:r>
              <a:rPr lang="ar-SY" dirty="0">
                <a:latin typeface="Sakkal Majalla" panose="02000000000000000000" pitchFamily="2" charset="-78"/>
                <a:cs typeface="Sakkal Majalla" panose="02000000000000000000" pitchFamily="2" charset="-78"/>
              </a:rPr>
              <a:t>التشريع الإجرائي</a:t>
            </a:r>
          </a:p>
          <a:p>
            <a:pPr lvl="1" algn="r" rtl="1"/>
            <a:r>
              <a:rPr lang="ar-SY" dirty="0" smtClean="0">
                <a:latin typeface="Sakkal Majalla" panose="02000000000000000000" pitchFamily="2" charset="-78"/>
                <a:cs typeface="Sakkal Majalla" panose="02000000000000000000" pitchFamily="2" charset="-78"/>
              </a:rPr>
              <a:t>المبادئ التوجيهية </a:t>
            </a:r>
            <a:r>
              <a:rPr lang="ar-SY" dirty="0">
                <a:latin typeface="Sakkal Majalla" panose="02000000000000000000" pitchFamily="2" charset="-78"/>
                <a:cs typeface="Sakkal Majalla" panose="02000000000000000000" pitchFamily="2" charset="-78"/>
              </a:rPr>
              <a:t>للتعامل مع الأدلة الإلكترونية / الرقمية</a:t>
            </a:r>
          </a:p>
          <a:p>
            <a:pPr lvl="1" algn="r" rtl="1"/>
            <a:r>
              <a:rPr lang="ar-SY" dirty="0">
                <a:latin typeface="Sakkal Majalla" panose="02000000000000000000" pitchFamily="2" charset="-78"/>
                <a:cs typeface="Sakkal Majalla" panose="02000000000000000000" pitchFamily="2" charset="-78"/>
              </a:rPr>
              <a:t>المبادئ التوجيهية لمختبرات </a:t>
            </a:r>
            <a:r>
              <a:rPr lang="ar-SY" dirty="0" smtClean="0">
                <a:latin typeface="Sakkal Majalla" panose="02000000000000000000" pitchFamily="2" charset="-78"/>
                <a:cs typeface="Sakkal Majalla" panose="02000000000000000000" pitchFamily="2" charset="-78"/>
              </a:rPr>
              <a:t>الاستدلال الجنائي الرقمي</a:t>
            </a:r>
            <a:endParaRPr lang="ar-SY" dirty="0">
              <a:latin typeface="Sakkal Majalla" panose="02000000000000000000" pitchFamily="2" charset="-78"/>
              <a:cs typeface="Sakkal Majalla" panose="02000000000000000000" pitchFamily="2" charset="-78"/>
            </a:endParaRPr>
          </a:p>
          <a:p>
            <a:pPr algn="r" rtl="1"/>
            <a:r>
              <a:rPr lang="ar-SY" dirty="0">
                <a:latin typeface="Sakkal Majalla" panose="02000000000000000000" pitchFamily="2" charset="-78"/>
                <a:cs typeface="Sakkal Majalla" panose="02000000000000000000" pitchFamily="2" charset="-78"/>
              </a:rPr>
              <a:t>يجب أن </a:t>
            </a:r>
            <a:r>
              <a:rPr lang="ar-SY" dirty="0" smtClean="0">
                <a:latin typeface="Sakkal Majalla" panose="02000000000000000000" pitchFamily="2" charset="-78"/>
                <a:cs typeface="Sakkal Majalla" panose="02000000000000000000" pitchFamily="2" charset="-78"/>
              </a:rPr>
              <a:t>تعطى الأولوية </a:t>
            </a:r>
            <a:r>
              <a:rPr lang="ar-SY" dirty="0">
                <a:latin typeface="Sakkal Majalla" panose="02000000000000000000" pitchFamily="2" charset="-78"/>
                <a:cs typeface="Sakkal Majalla" panose="02000000000000000000" pitchFamily="2" charset="-78"/>
              </a:rPr>
              <a:t>دائمًا للوثائق </a:t>
            </a:r>
            <a:r>
              <a:rPr lang="ar-SY" dirty="0" smtClean="0">
                <a:latin typeface="Sakkal Majalla" panose="02000000000000000000" pitchFamily="2" charset="-78"/>
                <a:cs typeface="Sakkal Majalla" panose="02000000000000000000" pitchFamily="2" charset="-78"/>
              </a:rPr>
              <a:t>الوطنية، </a:t>
            </a:r>
            <a:r>
              <a:rPr lang="ar-SY" dirty="0">
                <a:latin typeface="Sakkal Majalla" panose="02000000000000000000" pitchFamily="2" charset="-78"/>
                <a:cs typeface="Sakkal Majalla" panose="02000000000000000000" pitchFamily="2" charset="-78"/>
              </a:rPr>
              <a:t>ولكن في </a:t>
            </a:r>
            <a:r>
              <a:rPr lang="ar-SY" dirty="0" smtClean="0">
                <a:latin typeface="Sakkal Majalla" panose="02000000000000000000" pitchFamily="2" charset="-78"/>
                <a:cs typeface="Sakkal Majalla" panose="02000000000000000000" pitchFamily="2" charset="-78"/>
              </a:rPr>
              <a:t>حال انعدامها، يمكن الاستعانة بإصدارات ووثائق مجلس أوروبا المتعددة ذات </a:t>
            </a:r>
            <a:r>
              <a:rPr lang="ar-SY" dirty="0">
                <a:latin typeface="Sakkal Majalla" panose="02000000000000000000" pitchFamily="2" charset="-78"/>
                <a:cs typeface="Sakkal Majalla" panose="02000000000000000000" pitchFamily="2" charset="-78"/>
              </a:rPr>
              <a:t>الصلة بالموضوع:</a:t>
            </a:r>
          </a:p>
          <a:p>
            <a:pPr lvl="1" algn="r" rtl="1"/>
            <a:r>
              <a:rPr lang="ar-SY" dirty="0">
                <a:latin typeface="Sakkal Majalla" panose="02000000000000000000" pitchFamily="2" charset="-78"/>
                <a:cs typeface="Sakkal Majalla" panose="02000000000000000000" pitchFamily="2" charset="-78"/>
              </a:rPr>
              <a:t>دليل </a:t>
            </a:r>
            <a:r>
              <a:rPr lang="ar-SY" dirty="0" smtClean="0">
                <a:latin typeface="Sakkal Majalla" panose="02000000000000000000" pitchFamily="2" charset="-78"/>
                <a:cs typeface="Sakkal Majalla" panose="02000000000000000000" pitchFamily="2" charset="-78"/>
              </a:rPr>
              <a:t>مجلس أوروبا حول الأدلة </a:t>
            </a:r>
            <a:r>
              <a:rPr lang="ar-SY" dirty="0">
                <a:latin typeface="Sakkal Majalla" panose="02000000000000000000" pitchFamily="2" charset="-78"/>
                <a:cs typeface="Sakkal Majalla" panose="02000000000000000000" pitchFamily="2" charset="-78"/>
              </a:rPr>
              <a:t>الإلكترونية </a:t>
            </a:r>
            <a:endParaRPr lang="ar-SY" dirty="0" smtClean="0">
              <a:latin typeface="Sakkal Majalla" panose="02000000000000000000" pitchFamily="2" charset="-78"/>
              <a:cs typeface="Sakkal Majalla" panose="02000000000000000000" pitchFamily="2" charset="-78"/>
            </a:endParaRPr>
          </a:p>
          <a:p>
            <a:pPr lvl="1" algn="r" rtl="1"/>
            <a:r>
              <a:rPr lang="ar-SY" dirty="0" smtClean="0">
                <a:latin typeface="Sakkal Majalla" panose="02000000000000000000" pitchFamily="2" charset="-78"/>
                <a:cs typeface="Sakkal Majalla" panose="02000000000000000000" pitchFamily="2" charset="-78"/>
              </a:rPr>
              <a:t>دليل </a:t>
            </a:r>
            <a:r>
              <a:rPr lang="ar-SY" dirty="0">
                <a:latin typeface="Sakkal Majalla" panose="02000000000000000000" pitchFamily="2" charset="-78"/>
                <a:cs typeface="Sakkal Majalla" panose="02000000000000000000" pitchFamily="2" charset="-78"/>
              </a:rPr>
              <a:t>مجلس أوروبا حول </a:t>
            </a:r>
            <a:r>
              <a:rPr lang="ar-SY" dirty="0" smtClean="0">
                <a:latin typeface="Sakkal Majalla" panose="02000000000000000000" pitchFamily="2" charset="-78"/>
                <a:cs typeface="Sakkal Majalla" panose="02000000000000000000" pitchFamily="2" charset="-78"/>
              </a:rPr>
              <a:t>مختبرات الاستدلال </a:t>
            </a:r>
            <a:r>
              <a:rPr lang="ar-SY" dirty="0">
                <a:latin typeface="Sakkal Majalla" panose="02000000000000000000" pitchFamily="2" charset="-78"/>
                <a:cs typeface="Sakkal Majalla" panose="02000000000000000000" pitchFamily="2" charset="-78"/>
              </a:rPr>
              <a:t>الجنائي </a:t>
            </a:r>
            <a:r>
              <a:rPr lang="ar-SY" dirty="0" smtClean="0">
                <a:latin typeface="Sakkal Majalla" panose="02000000000000000000" pitchFamily="2" charset="-78"/>
                <a:cs typeface="Sakkal Majalla" panose="02000000000000000000" pitchFamily="2" charset="-78"/>
              </a:rPr>
              <a:t>الرقمي</a:t>
            </a:r>
            <a:endParaRPr lang="fr-FR" dirty="0">
              <a:latin typeface="Sakkal Majalla" panose="02000000000000000000" pitchFamily="2" charset="-78"/>
              <a:cs typeface="Sakkal Majalla" panose="02000000000000000000" pitchFamily="2" charset="-78"/>
            </a:endParaRPr>
          </a:p>
          <a:p>
            <a:pPr lvl="1" algn="r" rtl="1"/>
            <a:r>
              <a:rPr lang="ar-SY" dirty="0" smtClean="0">
                <a:latin typeface="Sakkal Majalla" panose="02000000000000000000" pitchFamily="2" charset="-78"/>
                <a:cs typeface="Sakkal Majalla" panose="02000000000000000000" pitchFamily="2" charset="-78"/>
              </a:rPr>
              <a:t>دليل مجلس أوروبا القضائي حول الجريمة </a:t>
            </a:r>
            <a:r>
              <a:rPr lang="ar-SY" dirty="0">
                <a:latin typeface="Sakkal Majalla" panose="02000000000000000000" pitchFamily="2" charset="-78"/>
                <a:cs typeface="Sakkal Majalla" panose="02000000000000000000" pitchFamily="2" charset="-78"/>
              </a:rPr>
              <a:t>الإلكترونية والأدلة </a:t>
            </a:r>
            <a:r>
              <a:rPr lang="ar-SY" dirty="0" smtClean="0">
                <a:latin typeface="Sakkal Majalla" panose="02000000000000000000" pitchFamily="2" charset="-78"/>
                <a:cs typeface="Sakkal Majalla" panose="02000000000000000000" pitchFamily="2" charset="-78"/>
              </a:rPr>
              <a:t>الإلكترونية لفائدة القضاة.</a:t>
            </a:r>
            <a:endParaRPr lang="ar-SY" dirty="0">
              <a:latin typeface="Sakkal Majalla" panose="02000000000000000000" pitchFamily="2" charset="-78"/>
              <a:cs typeface="Sakkal Majalla" panose="02000000000000000000" pitchFamily="2" charset="-78"/>
            </a:endParaRPr>
          </a:p>
          <a:p>
            <a:pPr algn="r" rtl="1"/>
            <a:r>
              <a:rPr lang="ar-SY" dirty="0">
                <a:latin typeface="Sakkal Majalla" panose="02000000000000000000" pitchFamily="2" charset="-78"/>
                <a:cs typeface="Sakkal Majalla" panose="02000000000000000000" pitchFamily="2" charset="-78"/>
              </a:rPr>
              <a:t>قد تكون </a:t>
            </a:r>
            <a:r>
              <a:rPr lang="ar-SY" dirty="0" smtClean="0">
                <a:latin typeface="Sakkal Majalla" panose="02000000000000000000" pitchFamily="2" charset="-78"/>
                <a:cs typeface="Sakkal Majalla" panose="02000000000000000000" pitchFamily="2" charset="-78"/>
              </a:rPr>
              <a:t>هذه الوثائق </a:t>
            </a:r>
            <a:r>
              <a:rPr lang="ar-SY" dirty="0">
                <a:latin typeface="Sakkal Majalla" panose="02000000000000000000" pitchFamily="2" charset="-78"/>
                <a:cs typeface="Sakkal Majalla" panose="02000000000000000000" pitchFamily="2" charset="-78"/>
              </a:rPr>
              <a:t>مفيدة للقضاة في تحديد القضايا وتأطير </a:t>
            </a:r>
            <a:r>
              <a:rPr lang="ar-SY" dirty="0" smtClean="0">
                <a:latin typeface="Sakkal Majalla" panose="02000000000000000000" pitchFamily="2" charset="-78"/>
                <a:cs typeface="Sakkal Majalla" panose="02000000000000000000" pitchFamily="2" charset="-78"/>
              </a:rPr>
              <a:t>الأسئلة</a:t>
            </a:r>
            <a:endParaRPr lang="en-GB" dirty="0" smtClean="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5594255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Y" dirty="0" smtClean="0">
                <a:latin typeface="Sakkal Majalla" panose="02000000000000000000" pitchFamily="2" charset="-78"/>
                <a:cs typeface="Sakkal Majalla" panose="02000000000000000000" pitchFamily="2" charset="-78"/>
              </a:rPr>
              <a:t>إصدارات مجلس أوروبا</a:t>
            </a:r>
            <a:endParaRPr lang="en-GB" dirty="0">
              <a:latin typeface="Sakkal Majalla" panose="02000000000000000000" pitchFamily="2" charset="-78"/>
              <a:cs typeface="Sakkal Majalla" panose="02000000000000000000" pitchFamily="2" charset="-78"/>
            </a:endParaRPr>
          </a:p>
        </p:txBody>
      </p:sp>
      <p:pic>
        <p:nvPicPr>
          <p:cNvPr id="5" name="Bild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184881">
            <a:off x="2691167" y="1892965"/>
            <a:ext cx="3139314" cy="4456627"/>
          </a:xfrm>
          <a:prstGeom prst="rect">
            <a:avLst/>
          </a:prstGeom>
          <a:effectLst>
            <a:outerShdw blurRad="50800" dist="88900" dir="2700000" algn="tl" rotWithShape="0">
              <a:srgbClr val="000000">
                <a:alpha val="58000"/>
              </a:srgbClr>
            </a:outerShdw>
          </a:effectLst>
        </p:spPr>
      </p:pic>
      <p:pic>
        <p:nvPicPr>
          <p:cNvPr id="7" name="Content Placeholder 6"/>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rot="1097794">
            <a:off x="7613798" y="1883198"/>
            <a:ext cx="3224954" cy="4431169"/>
          </a:xfrm>
          <a:effectLst>
            <a:outerShdw blurRad="50800" dist="88900" dir="2700000" algn="ctr" rotWithShape="0">
              <a:srgbClr val="000000">
                <a:alpha val="58000"/>
              </a:srgbClr>
            </a:outerShdw>
          </a:effectLst>
          <a:scene3d>
            <a:camera prst="orthographicFront"/>
            <a:lightRig rig="threePt" dir="t"/>
          </a:scene3d>
          <a:sp3d extrusionH="76200"/>
        </p:spPr>
      </p:pic>
    </p:spTree>
    <p:extLst>
      <p:ext uri="{BB962C8B-B14F-4D97-AF65-F5344CB8AC3E}">
        <p14:creationId xmlns:p14="http://schemas.microsoft.com/office/powerpoint/2010/main" val="4315664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Y" dirty="0" smtClean="0">
                <a:latin typeface="Sakkal Majalla" panose="02000000000000000000" pitchFamily="2" charset="-78"/>
                <a:cs typeface="Sakkal Majalla" panose="02000000000000000000" pitchFamily="2" charset="-78"/>
              </a:rPr>
              <a:t>تجربة وخبرة المشاركين</a:t>
            </a:r>
            <a:endParaRPr lang="en-GB"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p:txBody>
          <a:bodyPr/>
          <a:lstStyle/>
          <a:p>
            <a:pPr algn="r" rtl="1"/>
            <a:r>
              <a:rPr lang="ar-SY" dirty="0"/>
              <a:t>هل </a:t>
            </a:r>
            <a:r>
              <a:rPr lang="ar-SY" dirty="0" smtClean="0"/>
              <a:t>سبق وصادف أي مشارك أدلة </a:t>
            </a:r>
            <a:r>
              <a:rPr lang="ar-SY" dirty="0"/>
              <a:t>إلكترونية </a:t>
            </a:r>
            <a:r>
              <a:rPr lang="ar-SY" dirty="0" smtClean="0"/>
              <a:t>حيث كان من الضروري تطبيق أي من الاعتبارات المشار إليها أعلاه؟</a:t>
            </a:r>
            <a:endParaRPr lang="ar-SY" dirty="0"/>
          </a:p>
          <a:p>
            <a:pPr algn="r" rtl="1"/>
            <a:r>
              <a:rPr lang="ar-SY" dirty="0"/>
              <a:t>إذا كان الأمر </a:t>
            </a:r>
            <a:r>
              <a:rPr lang="ar-SY" dirty="0" smtClean="0"/>
              <a:t>كذلك، كونوا مستعدين لمناقشة </a:t>
            </a:r>
            <a:r>
              <a:rPr lang="ar-SY" dirty="0"/>
              <a:t>التفاصيل</a:t>
            </a:r>
            <a:r>
              <a:rPr lang="ar-SY" dirty="0" smtClean="0"/>
              <a:t>.</a:t>
            </a:r>
            <a:endParaRPr lang="ar-SY" dirty="0"/>
          </a:p>
        </p:txBody>
      </p:sp>
    </p:spTree>
    <p:extLst>
      <p:ext uri="{BB962C8B-B14F-4D97-AF65-F5344CB8AC3E}">
        <p14:creationId xmlns:p14="http://schemas.microsoft.com/office/powerpoint/2010/main" val="1250635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Y" dirty="0" smtClean="0">
                <a:latin typeface="Sakkal Majalla" panose="02000000000000000000" pitchFamily="2" charset="-78"/>
                <a:cs typeface="Sakkal Majalla" panose="02000000000000000000" pitchFamily="2" charset="-78"/>
              </a:rPr>
              <a:t>أدلة التحقيق في القضية</a:t>
            </a:r>
            <a:endParaRPr lang="en-GB"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510139" y="1825625"/>
            <a:ext cx="11681861" cy="4351338"/>
          </a:xfrm>
        </p:spPr>
        <p:txBody>
          <a:bodyPr>
            <a:normAutofit/>
          </a:bodyPr>
          <a:lstStyle/>
          <a:p>
            <a:pPr algn="r" rtl="1"/>
            <a:r>
              <a:rPr lang="ar-SY" sz="1800" dirty="0" smtClean="0">
                <a:latin typeface="Sakkal Majalla" panose="02000000000000000000" pitchFamily="2" charset="-78"/>
                <a:cs typeface="Sakkal Majalla" panose="02000000000000000000" pitchFamily="2" charset="-78"/>
              </a:rPr>
              <a:t>البريد ال</a:t>
            </a:r>
            <a:r>
              <a:rPr lang="ar-SA" sz="1800" dirty="0" smtClean="0">
                <a:latin typeface="Sakkal Majalla" panose="02000000000000000000" pitchFamily="2" charset="-78"/>
                <a:cs typeface="Sakkal Majalla" panose="02000000000000000000" pitchFamily="2" charset="-78"/>
              </a:rPr>
              <a:t>إلكتروني</a:t>
            </a:r>
            <a:r>
              <a:rPr lang="ar-SY" sz="1800" dirty="0" smtClean="0">
                <a:latin typeface="Sakkal Majalla" panose="02000000000000000000" pitchFamily="2" charset="-78"/>
                <a:cs typeface="Sakkal Majalla" panose="02000000000000000000" pitchFamily="2" charset="-78"/>
              </a:rPr>
              <a:t> الأول – مراسلات بين مجلس إدارة البنك الفيدرالي لأتلانتيس (</a:t>
            </a:r>
            <a:r>
              <a:rPr lang="en-GB" sz="1800" dirty="0">
                <a:latin typeface="Sakkal Majalla" panose="02000000000000000000" pitchFamily="2" charset="-78"/>
                <a:cs typeface="Sakkal Majalla" panose="02000000000000000000" pitchFamily="2" charset="-78"/>
              </a:rPr>
              <a:t>FBA </a:t>
            </a:r>
            <a:r>
              <a:rPr lang="ar-SY" sz="1800" dirty="0" smtClean="0">
                <a:latin typeface="Sakkal Majalla" panose="02000000000000000000" pitchFamily="2" charset="-78"/>
                <a:cs typeface="Sakkal Majalla" panose="02000000000000000000" pitchFamily="2" charset="-78"/>
              </a:rPr>
              <a:t>) ورئيس قسم اللوجستيك والعمليات لدى البنك – 21 سبتمبر 2017</a:t>
            </a:r>
          </a:p>
          <a:p>
            <a:pPr algn="r" rtl="1"/>
            <a:r>
              <a:rPr lang="ar-SY" sz="1800" dirty="0">
                <a:latin typeface="Sakkal Majalla" panose="02000000000000000000" pitchFamily="2" charset="-78"/>
                <a:cs typeface="Sakkal Majalla" panose="02000000000000000000" pitchFamily="2" charset="-78"/>
              </a:rPr>
              <a:t>البريد ال</a:t>
            </a:r>
            <a:r>
              <a:rPr lang="ar-SA" sz="1800" dirty="0">
                <a:latin typeface="Sakkal Majalla" panose="02000000000000000000" pitchFamily="2" charset="-78"/>
                <a:cs typeface="Sakkal Majalla" panose="02000000000000000000" pitchFamily="2" charset="-78"/>
              </a:rPr>
              <a:t>إلكتروني</a:t>
            </a:r>
            <a:r>
              <a:rPr lang="ar-SY" sz="1800" dirty="0">
                <a:latin typeface="Sakkal Majalla" panose="02000000000000000000" pitchFamily="2" charset="-78"/>
                <a:cs typeface="Sakkal Majalla" panose="02000000000000000000" pitchFamily="2" charset="-78"/>
              </a:rPr>
              <a:t> </a:t>
            </a:r>
            <a:r>
              <a:rPr lang="ar-SY" sz="1800" dirty="0" smtClean="0">
                <a:latin typeface="Sakkal Majalla" panose="02000000000000000000" pitchFamily="2" charset="-78"/>
                <a:cs typeface="Sakkal Majalla" panose="02000000000000000000" pitchFamily="2" charset="-78"/>
              </a:rPr>
              <a:t>الثاني – </a:t>
            </a:r>
            <a:r>
              <a:rPr lang="ar-SY" sz="1800" dirty="0">
                <a:latin typeface="Sakkal Majalla" panose="02000000000000000000" pitchFamily="2" charset="-78"/>
                <a:cs typeface="Sakkal Majalla" panose="02000000000000000000" pitchFamily="2" charset="-78"/>
              </a:rPr>
              <a:t>مراسلات </a:t>
            </a:r>
            <a:r>
              <a:rPr lang="ar-SY" sz="1800" dirty="0" smtClean="0">
                <a:latin typeface="Sakkal Majalla" panose="02000000000000000000" pitchFamily="2" charset="-78"/>
                <a:cs typeface="Sakkal Majalla" panose="02000000000000000000" pitchFamily="2" charset="-78"/>
              </a:rPr>
              <a:t>بين رئيس </a:t>
            </a:r>
            <a:r>
              <a:rPr lang="ar-SY" sz="1800" dirty="0">
                <a:latin typeface="Sakkal Majalla" panose="02000000000000000000" pitchFamily="2" charset="-78"/>
                <a:cs typeface="Sakkal Majalla" panose="02000000000000000000" pitchFamily="2" charset="-78"/>
              </a:rPr>
              <a:t>قسم اللوجستيك والعمليات لدى </a:t>
            </a:r>
            <a:r>
              <a:rPr lang="ar-SY" sz="1800" dirty="0" smtClean="0">
                <a:latin typeface="Sakkal Majalla" panose="02000000000000000000" pitchFamily="2" charset="-78"/>
                <a:cs typeface="Sakkal Majalla" panose="02000000000000000000" pitchFamily="2" charset="-78"/>
              </a:rPr>
              <a:t>البنك </a:t>
            </a:r>
            <a:r>
              <a:rPr lang="ar-SY" sz="1800" dirty="0">
                <a:latin typeface="Sakkal Majalla" panose="02000000000000000000" pitchFamily="2" charset="-78"/>
                <a:cs typeface="Sakkal Majalla" panose="02000000000000000000" pitchFamily="2" charset="-78"/>
              </a:rPr>
              <a:t>الفيدرالي </a:t>
            </a:r>
            <a:r>
              <a:rPr lang="ar-SY" sz="1800" dirty="0" smtClean="0">
                <a:latin typeface="Sakkal Majalla" panose="02000000000000000000" pitchFamily="2" charset="-78"/>
                <a:cs typeface="Sakkal Majalla" panose="02000000000000000000" pitchFamily="2" charset="-78"/>
              </a:rPr>
              <a:t>لأتلانتيس ونائبه </a:t>
            </a:r>
            <a:r>
              <a:rPr lang="ar-SY" sz="1800" dirty="0">
                <a:latin typeface="Sakkal Majalla" panose="02000000000000000000" pitchFamily="2" charset="-78"/>
                <a:cs typeface="Sakkal Majalla" panose="02000000000000000000" pitchFamily="2" charset="-78"/>
              </a:rPr>
              <a:t>– 21 سبتمبر </a:t>
            </a:r>
            <a:r>
              <a:rPr lang="ar-SY" sz="1800" dirty="0" smtClean="0">
                <a:latin typeface="Sakkal Majalla" panose="02000000000000000000" pitchFamily="2" charset="-78"/>
                <a:cs typeface="Sakkal Majalla" panose="02000000000000000000" pitchFamily="2" charset="-78"/>
              </a:rPr>
              <a:t>2017</a:t>
            </a:r>
          </a:p>
          <a:p>
            <a:pPr algn="r" rtl="1"/>
            <a:r>
              <a:rPr lang="ar-SY" sz="1800" dirty="0">
                <a:latin typeface="Sakkal Majalla" panose="02000000000000000000" pitchFamily="2" charset="-78"/>
                <a:cs typeface="Sakkal Majalla" panose="02000000000000000000" pitchFamily="2" charset="-78"/>
              </a:rPr>
              <a:t>البريد ال</a:t>
            </a:r>
            <a:r>
              <a:rPr lang="ar-SA" sz="1800" dirty="0">
                <a:latin typeface="Sakkal Majalla" panose="02000000000000000000" pitchFamily="2" charset="-78"/>
                <a:cs typeface="Sakkal Majalla" panose="02000000000000000000" pitchFamily="2" charset="-78"/>
              </a:rPr>
              <a:t>إلكتروني</a:t>
            </a:r>
            <a:r>
              <a:rPr lang="ar-SY" sz="1800" dirty="0">
                <a:latin typeface="Sakkal Majalla" panose="02000000000000000000" pitchFamily="2" charset="-78"/>
                <a:cs typeface="Sakkal Majalla" panose="02000000000000000000" pitchFamily="2" charset="-78"/>
              </a:rPr>
              <a:t> </a:t>
            </a:r>
            <a:r>
              <a:rPr lang="ar-SY" sz="1800" dirty="0" smtClean="0">
                <a:latin typeface="Sakkal Majalla" panose="02000000000000000000" pitchFamily="2" charset="-78"/>
                <a:cs typeface="Sakkal Majalla" panose="02000000000000000000" pitchFamily="2" charset="-78"/>
              </a:rPr>
              <a:t>الثالث </a:t>
            </a:r>
            <a:r>
              <a:rPr lang="ar-SY" sz="1800" dirty="0">
                <a:latin typeface="Sakkal Majalla" panose="02000000000000000000" pitchFamily="2" charset="-78"/>
                <a:cs typeface="Sakkal Majalla" panose="02000000000000000000" pitchFamily="2" charset="-78"/>
              </a:rPr>
              <a:t>– مراسلات </a:t>
            </a:r>
            <a:r>
              <a:rPr lang="ar-SY" sz="1800" dirty="0" smtClean="0">
                <a:latin typeface="Sakkal Majalla" panose="02000000000000000000" pitchFamily="2" charset="-78"/>
                <a:cs typeface="Sakkal Majalla" panose="02000000000000000000" pitchFamily="2" charset="-78"/>
              </a:rPr>
              <a:t>بين نائب رئيس </a:t>
            </a:r>
            <a:r>
              <a:rPr lang="ar-SY" sz="1800" dirty="0">
                <a:latin typeface="Sakkal Majalla" panose="02000000000000000000" pitchFamily="2" charset="-78"/>
                <a:cs typeface="Sakkal Majalla" panose="02000000000000000000" pitchFamily="2" charset="-78"/>
              </a:rPr>
              <a:t>قسم اللوجستيك والعمليات لدى </a:t>
            </a:r>
            <a:r>
              <a:rPr lang="ar-SY" sz="1800" dirty="0" smtClean="0">
                <a:latin typeface="Sakkal Majalla" panose="02000000000000000000" pitchFamily="2" charset="-78"/>
                <a:cs typeface="Sakkal Majalla" panose="02000000000000000000" pitchFamily="2" charset="-78"/>
              </a:rPr>
              <a:t>(</a:t>
            </a:r>
            <a:r>
              <a:rPr lang="en-GB" sz="1800" dirty="0" smtClean="0">
                <a:latin typeface="Sakkal Majalla" panose="02000000000000000000" pitchFamily="2" charset="-78"/>
                <a:cs typeface="Sakkal Majalla" panose="02000000000000000000" pitchFamily="2" charset="-78"/>
              </a:rPr>
              <a:t>FBA </a:t>
            </a:r>
            <a:r>
              <a:rPr lang="ar-SY" sz="1800" dirty="0">
                <a:latin typeface="Sakkal Majalla" panose="02000000000000000000" pitchFamily="2" charset="-78"/>
                <a:cs typeface="Sakkal Majalla" panose="02000000000000000000" pitchFamily="2" charset="-78"/>
              </a:rPr>
              <a:t>) </a:t>
            </a:r>
            <a:r>
              <a:rPr lang="ar-SY" sz="1800" dirty="0" smtClean="0">
                <a:latin typeface="Sakkal Majalla" panose="02000000000000000000" pitchFamily="2" charset="-78"/>
                <a:cs typeface="Sakkal Majalla" panose="02000000000000000000" pitchFamily="2" charset="-78"/>
              </a:rPr>
              <a:t> والرئيس المدير العام لشركة البنك المتحد للطباعة – </a:t>
            </a:r>
            <a:r>
              <a:rPr lang="ar-SY" sz="1800" dirty="0">
                <a:latin typeface="Sakkal Majalla" panose="02000000000000000000" pitchFamily="2" charset="-78"/>
                <a:cs typeface="Sakkal Majalla" panose="02000000000000000000" pitchFamily="2" charset="-78"/>
              </a:rPr>
              <a:t>21 سبتمبر </a:t>
            </a:r>
            <a:r>
              <a:rPr lang="ar-SY" sz="1800" dirty="0" smtClean="0">
                <a:latin typeface="Sakkal Majalla" panose="02000000000000000000" pitchFamily="2" charset="-78"/>
                <a:cs typeface="Sakkal Majalla" panose="02000000000000000000" pitchFamily="2" charset="-78"/>
              </a:rPr>
              <a:t>2017</a:t>
            </a:r>
          </a:p>
          <a:p>
            <a:pPr algn="r" rtl="1"/>
            <a:r>
              <a:rPr lang="ar-SY" sz="1800" dirty="0">
                <a:latin typeface="Sakkal Majalla" panose="02000000000000000000" pitchFamily="2" charset="-78"/>
                <a:cs typeface="Sakkal Majalla" panose="02000000000000000000" pitchFamily="2" charset="-78"/>
              </a:rPr>
              <a:t>البريد ال</a:t>
            </a:r>
            <a:r>
              <a:rPr lang="ar-SA" sz="1800" dirty="0">
                <a:latin typeface="Sakkal Majalla" panose="02000000000000000000" pitchFamily="2" charset="-78"/>
                <a:cs typeface="Sakkal Majalla" panose="02000000000000000000" pitchFamily="2" charset="-78"/>
              </a:rPr>
              <a:t>إلكتروني</a:t>
            </a:r>
            <a:r>
              <a:rPr lang="ar-SY" sz="1800" dirty="0">
                <a:latin typeface="Sakkal Majalla" panose="02000000000000000000" pitchFamily="2" charset="-78"/>
                <a:cs typeface="Sakkal Majalla" panose="02000000000000000000" pitchFamily="2" charset="-78"/>
              </a:rPr>
              <a:t> </a:t>
            </a:r>
            <a:r>
              <a:rPr lang="ar-SY" sz="1800" dirty="0" smtClean="0">
                <a:latin typeface="Sakkal Majalla" panose="02000000000000000000" pitchFamily="2" charset="-78"/>
                <a:cs typeface="Sakkal Majalla" panose="02000000000000000000" pitchFamily="2" charset="-78"/>
              </a:rPr>
              <a:t>الرابع – </a:t>
            </a:r>
            <a:r>
              <a:rPr lang="ar-SY" sz="1800" dirty="0">
                <a:latin typeface="Sakkal Majalla" panose="02000000000000000000" pitchFamily="2" charset="-78"/>
                <a:cs typeface="Sakkal Majalla" panose="02000000000000000000" pitchFamily="2" charset="-78"/>
              </a:rPr>
              <a:t>مراسلات </a:t>
            </a:r>
            <a:r>
              <a:rPr lang="ar-SY" sz="1800" dirty="0" smtClean="0">
                <a:latin typeface="Sakkal Majalla" panose="02000000000000000000" pitchFamily="2" charset="-78"/>
                <a:cs typeface="Sakkal Majalla" panose="02000000000000000000" pitchFamily="2" charset="-78"/>
              </a:rPr>
              <a:t>مختلفة بين البنك </a:t>
            </a:r>
            <a:r>
              <a:rPr lang="ar-SY" sz="1800" dirty="0">
                <a:latin typeface="Sakkal Majalla" panose="02000000000000000000" pitchFamily="2" charset="-78"/>
                <a:cs typeface="Sakkal Majalla" panose="02000000000000000000" pitchFamily="2" charset="-78"/>
              </a:rPr>
              <a:t>الفيدرالي لأتلانتيس </a:t>
            </a:r>
            <a:r>
              <a:rPr lang="ar-SY" sz="1800" dirty="0" smtClean="0">
                <a:latin typeface="Sakkal Majalla" panose="02000000000000000000" pitchFamily="2" charset="-78"/>
                <a:cs typeface="Sakkal Majalla" panose="02000000000000000000" pitchFamily="2" charset="-78"/>
              </a:rPr>
              <a:t>والبنك </a:t>
            </a:r>
            <a:r>
              <a:rPr lang="ar-SY" sz="1800" dirty="0">
                <a:latin typeface="Sakkal Majalla" panose="02000000000000000000" pitchFamily="2" charset="-78"/>
                <a:cs typeface="Sakkal Majalla" panose="02000000000000000000" pitchFamily="2" charset="-78"/>
              </a:rPr>
              <a:t>المتحد للطباعة </a:t>
            </a:r>
            <a:r>
              <a:rPr lang="ar-SY" sz="1800" dirty="0" smtClean="0">
                <a:latin typeface="Sakkal Majalla" panose="02000000000000000000" pitchFamily="2" charset="-78"/>
                <a:cs typeface="Sakkal Majalla" panose="02000000000000000000" pitchFamily="2" charset="-78"/>
              </a:rPr>
              <a:t>– </a:t>
            </a:r>
            <a:r>
              <a:rPr lang="ar-SY" sz="1800" dirty="0">
                <a:latin typeface="Sakkal Majalla" panose="02000000000000000000" pitchFamily="2" charset="-78"/>
                <a:cs typeface="Sakkal Majalla" panose="02000000000000000000" pitchFamily="2" charset="-78"/>
              </a:rPr>
              <a:t>21 سبتمبر </a:t>
            </a:r>
            <a:r>
              <a:rPr lang="ar-SY" sz="1800" dirty="0" smtClean="0">
                <a:latin typeface="Sakkal Majalla" panose="02000000000000000000" pitchFamily="2" charset="-78"/>
                <a:cs typeface="Sakkal Majalla" panose="02000000000000000000" pitchFamily="2" charset="-78"/>
              </a:rPr>
              <a:t>2017</a:t>
            </a:r>
          </a:p>
          <a:p>
            <a:pPr algn="r" rtl="1"/>
            <a:r>
              <a:rPr lang="ar-SY" sz="1800" dirty="0">
                <a:latin typeface="Sakkal Majalla" panose="02000000000000000000" pitchFamily="2" charset="-78"/>
                <a:cs typeface="Sakkal Majalla" panose="02000000000000000000" pitchFamily="2" charset="-78"/>
              </a:rPr>
              <a:t>البريد ال</a:t>
            </a:r>
            <a:r>
              <a:rPr lang="ar-SA" sz="1800" dirty="0">
                <a:latin typeface="Sakkal Majalla" panose="02000000000000000000" pitchFamily="2" charset="-78"/>
                <a:cs typeface="Sakkal Majalla" panose="02000000000000000000" pitchFamily="2" charset="-78"/>
              </a:rPr>
              <a:t>إلكتروني</a:t>
            </a:r>
            <a:r>
              <a:rPr lang="ar-SY" sz="1800" dirty="0">
                <a:latin typeface="Sakkal Majalla" panose="02000000000000000000" pitchFamily="2" charset="-78"/>
                <a:cs typeface="Sakkal Majalla" panose="02000000000000000000" pitchFamily="2" charset="-78"/>
              </a:rPr>
              <a:t> </a:t>
            </a:r>
            <a:r>
              <a:rPr lang="ar-SY" sz="1800" dirty="0" smtClean="0">
                <a:latin typeface="Sakkal Majalla" panose="02000000000000000000" pitchFamily="2" charset="-78"/>
                <a:cs typeface="Sakkal Majalla" panose="02000000000000000000" pitchFamily="2" charset="-78"/>
              </a:rPr>
              <a:t>الخامس – </a:t>
            </a:r>
            <a:r>
              <a:rPr lang="ar-SY" sz="1800" dirty="0">
                <a:latin typeface="Sakkal Majalla" panose="02000000000000000000" pitchFamily="2" charset="-78"/>
                <a:cs typeface="Sakkal Majalla" panose="02000000000000000000" pitchFamily="2" charset="-78"/>
              </a:rPr>
              <a:t>مراسلات بين نائب رئيس قسم اللوجستيك والعمليات لدى البنك الفيدرالي لأتلانتيس </a:t>
            </a:r>
            <a:r>
              <a:rPr lang="ar-SY" sz="1800" dirty="0" smtClean="0">
                <a:latin typeface="Sakkal Majalla" panose="02000000000000000000" pitchFamily="2" charset="-78"/>
                <a:cs typeface="Sakkal Majalla" panose="02000000000000000000" pitchFamily="2" charset="-78"/>
              </a:rPr>
              <a:t>و «هرمس </a:t>
            </a:r>
            <a:r>
              <a:rPr lang="ar-SY" sz="1800" dirty="0" err="1" smtClean="0">
                <a:latin typeface="Sakkal Majalla" panose="02000000000000000000" pitchFamily="2" charset="-78"/>
                <a:cs typeface="Sakkal Majalla" panose="02000000000000000000" pitchFamily="2" charset="-78"/>
              </a:rPr>
              <a:t>نوفاس</a:t>
            </a:r>
            <a:r>
              <a:rPr lang="ar-SY" sz="1800" dirty="0" smtClean="0">
                <a:latin typeface="Sakkal Majalla" panose="02000000000000000000" pitchFamily="2" charset="-78"/>
                <a:cs typeface="Sakkal Majalla" panose="02000000000000000000" pitchFamily="2" charset="-78"/>
              </a:rPr>
              <a:t>» لدى </a:t>
            </a:r>
            <a:r>
              <a:rPr lang="ar-SY" sz="1800" dirty="0">
                <a:latin typeface="Sakkal Majalla" panose="02000000000000000000" pitchFamily="2" charset="-78"/>
                <a:cs typeface="Sakkal Majalla" panose="02000000000000000000" pitchFamily="2" charset="-78"/>
              </a:rPr>
              <a:t>(</a:t>
            </a:r>
            <a:r>
              <a:rPr lang="en-GB" sz="1800" dirty="0">
                <a:latin typeface="Sakkal Majalla" panose="02000000000000000000" pitchFamily="2" charset="-78"/>
                <a:cs typeface="Sakkal Majalla" panose="02000000000000000000" pitchFamily="2" charset="-78"/>
              </a:rPr>
              <a:t>FBA </a:t>
            </a:r>
            <a:r>
              <a:rPr lang="ar-SY" sz="1800" dirty="0" smtClean="0">
                <a:latin typeface="Sakkal Majalla" panose="02000000000000000000" pitchFamily="2" charset="-78"/>
                <a:cs typeface="Sakkal Majalla" panose="02000000000000000000" pitchFamily="2" charset="-78"/>
              </a:rPr>
              <a:t>) – </a:t>
            </a:r>
            <a:r>
              <a:rPr lang="ar-SY" sz="1800" dirty="0">
                <a:latin typeface="Sakkal Majalla" panose="02000000000000000000" pitchFamily="2" charset="-78"/>
                <a:cs typeface="Sakkal Majalla" panose="02000000000000000000" pitchFamily="2" charset="-78"/>
              </a:rPr>
              <a:t>21 سبتمبر </a:t>
            </a:r>
            <a:r>
              <a:rPr lang="ar-SY" sz="1800" dirty="0" smtClean="0">
                <a:latin typeface="Sakkal Majalla" panose="02000000000000000000" pitchFamily="2" charset="-78"/>
                <a:cs typeface="Sakkal Majalla" panose="02000000000000000000" pitchFamily="2" charset="-78"/>
              </a:rPr>
              <a:t>2017</a:t>
            </a:r>
          </a:p>
          <a:p>
            <a:pPr algn="r" rtl="1"/>
            <a:r>
              <a:rPr lang="ar-SY" sz="1800" dirty="0" smtClean="0">
                <a:latin typeface="Sakkal Majalla" panose="02000000000000000000" pitchFamily="2" charset="-78"/>
                <a:cs typeface="Sakkal Majalla" panose="02000000000000000000" pitchFamily="2" charset="-78"/>
              </a:rPr>
              <a:t>البريد ال</a:t>
            </a:r>
            <a:r>
              <a:rPr lang="ar-SA" sz="1800" dirty="0" smtClean="0">
                <a:latin typeface="Sakkal Majalla" panose="02000000000000000000" pitchFamily="2" charset="-78"/>
                <a:cs typeface="Sakkal Majalla" panose="02000000000000000000" pitchFamily="2" charset="-78"/>
              </a:rPr>
              <a:t>إلكتروني</a:t>
            </a:r>
            <a:r>
              <a:rPr lang="ar-SY" sz="1800" dirty="0" smtClean="0">
                <a:latin typeface="Sakkal Majalla" panose="02000000000000000000" pitchFamily="2" charset="-78"/>
                <a:cs typeface="Sakkal Majalla" panose="02000000000000000000" pitchFamily="2" charset="-78"/>
              </a:rPr>
              <a:t> السادس – مراسلات بين رئيس قسم اللوجستيك والعمليات لدى البنك الفيدرالي لأتلانتيس ومديرة الشؤون المالية للبنك – 21 سبتمبر 2017</a:t>
            </a:r>
          </a:p>
          <a:p>
            <a:pPr algn="r" rtl="1"/>
            <a:r>
              <a:rPr lang="ar-SY" sz="1800" dirty="0">
                <a:latin typeface="Sakkal Majalla" panose="02000000000000000000" pitchFamily="2" charset="-78"/>
                <a:cs typeface="Sakkal Majalla" panose="02000000000000000000" pitchFamily="2" charset="-78"/>
              </a:rPr>
              <a:t>البريد ال</a:t>
            </a:r>
            <a:r>
              <a:rPr lang="ar-SA" sz="1800" dirty="0">
                <a:latin typeface="Sakkal Majalla" panose="02000000000000000000" pitchFamily="2" charset="-78"/>
                <a:cs typeface="Sakkal Majalla" panose="02000000000000000000" pitchFamily="2" charset="-78"/>
              </a:rPr>
              <a:t>إلكتروني</a:t>
            </a:r>
            <a:r>
              <a:rPr lang="ar-SY" sz="1800" dirty="0">
                <a:latin typeface="Sakkal Majalla" panose="02000000000000000000" pitchFamily="2" charset="-78"/>
                <a:cs typeface="Sakkal Majalla" panose="02000000000000000000" pitchFamily="2" charset="-78"/>
              </a:rPr>
              <a:t> </a:t>
            </a:r>
            <a:r>
              <a:rPr lang="ar-SY" sz="1800" dirty="0" smtClean="0">
                <a:latin typeface="Sakkal Majalla" panose="02000000000000000000" pitchFamily="2" charset="-78"/>
                <a:cs typeface="Sakkal Majalla" panose="02000000000000000000" pitchFamily="2" charset="-78"/>
              </a:rPr>
              <a:t>السابع – </a:t>
            </a:r>
            <a:r>
              <a:rPr lang="ar-SY" sz="1800" dirty="0">
                <a:latin typeface="Sakkal Majalla" panose="02000000000000000000" pitchFamily="2" charset="-78"/>
                <a:cs typeface="Sakkal Majalla" panose="02000000000000000000" pitchFamily="2" charset="-78"/>
              </a:rPr>
              <a:t>مراسلات بين </a:t>
            </a:r>
            <a:r>
              <a:rPr lang="ar-SY" sz="1800" dirty="0" smtClean="0">
                <a:latin typeface="Sakkal Majalla" panose="02000000000000000000" pitchFamily="2" charset="-78"/>
                <a:cs typeface="Sakkal Majalla" panose="02000000000000000000" pitchFamily="2" charset="-78"/>
              </a:rPr>
              <a:t>نائب رئيس </a:t>
            </a:r>
            <a:r>
              <a:rPr lang="ar-SY" sz="1800" dirty="0">
                <a:latin typeface="Sakkal Majalla" panose="02000000000000000000" pitchFamily="2" charset="-78"/>
                <a:cs typeface="Sakkal Majalla" panose="02000000000000000000" pitchFamily="2" charset="-78"/>
              </a:rPr>
              <a:t>قسم اللوجستيك والعمليات لدى البنك الفيدرالي لأتلانتيس ومديرة الشؤون المالية </a:t>
            </a:r>
            <a:r>
              <a:rPr lang="ar-SY" sz="1800" dirty="0" smtClean="0">
                <a:latin typeface="Sakkal Majalla" panose="02000000000000000000" pitchFamily="2" charset="-78"/>
                <a:cs typeface="Sakkal Majalla" panose="02000000000000000000" pitchFamily="2" charset="-78"/>
              </a:rPr>
              <a:t>للبنك – </a:t>
            </a:r>
            <a:r>
              <a:rPr lang="ar-SY" sz="1800" dirty="0">
                <a:latin typeface="Sakkal Majalla" panose="02000000000000000000" pitchFamily="2" charset="-78"/>
                <a:cs typeface="Sakkal Majalla" panose="02000000000000000000" pitchFamily="2" charset="-78"/>
              </a:rPr>
              <a:t>21 سبتمبر </a:t>
            </a:r>
            <a:r>
              <a:rPr lang="ar-SY" sz="1800" dirty="0" smtClean="0">
                <a:latin typeface="Sakkal Majalla" panose="02000000000000000000" pitchFamily="2" charset="-78"/>
                <a:cs typeface="Sakkal Majalla" panose="02000000000000000000" pitchFamily="2" charset="-78"/>
              </a:rPr>
              <a:t>2017</a:t>
            </a:r>
          </a:p>
          <a:p>
            <a:pPr algn="r" rtl="1"/>
            <a:r>
              <a:rPr lang="ar-SY" sz="1800" dirty="0" smtClean="0">
                <a:latin typeface="Sakkal Majalla" panose="02000000000000000000" pitchFamily="2" charset="-78"/>
                <a:cs typeface="Sakkal Majalla" panose="02000000000000000000" pitchFamily="2" charset="-78"/>
              </a:rPr>
              <a:t>البريد </a:t>
            </a:r>
            <a:r>
              <a:rPr lang="ar-SY" sz="1800" dirty="0">
                <a:latin typeface="Sakkal Majalla" panose="02000000000000000000" pitchFamily="2" charset="-78"/>
                <a:cs typeface="Sakkal Majalla" panose="02000000000000000000" pitchFamily="2" charset="-78"/>
              </a:rPr>
              <a:t>ال</a:t>
            </a:r>
            <a:r>
              <a:rPr lang="ar-SA" sz="1800" dirty="0">
                <a:latin typeface="Sakkal Majalla" panose="02000000000000000000" pitchFamily="2" charset="-78"/>
                <a:cs typeface="Sakkal Majalla" panose="02000000000000000000" pitchFamily="2" charset="-78"/>
              </a:rPr>
              <a:t>إلكتروني</a:t>
            </a:r>
            <a:r>
              <a:rPr lang="ar-SY" sz="1800" dirty="0">
                <a:latin typeface="Sakkal Majalla" panose="02000000000000000000" pitchFamily="2" charset="-78"/>
                <a:cs typeface="Sakkal Majalla" panose="02000000000000000000" pitchFamily="2" charset="-78"/>
              </a:rPr>
              <a:t> </a:t>
            </a:r>
            <a:r>
              <a:rPr lang="ar-SY" sz="1800" dirty="0" smtClean="0">
                <a:latin typeface="Sakkal Majalla" panose="02000000000000000000" pitchFamily="2" charset="-78"/>
                <a:cs typeface="Sakkal Majalla" panose="02000000000000000000" pitchFamily="2" charset="-78"/>
              </a:rPr>
              <a:t>الثامن – </a:t>
            </a:r>
            <a:r>
              <a:rPr lang="ar-SY" sz="1800" dirty="0">
                <a:latin typeface="Sakkal Majalla" panose="02000000000000000000" pitchFamily="2" charset="-78"/>
                <a:cs typeface="Sakkal Majalla" panose="02000000000000000000" pitchFamily="2" charset="-78"/>
              </a:rPr>
              <a:t>مراسلات بين </a:t>
            </a:r>
            <a:r>
              <a:rPr lang="ar-SY" sz="1800" dirty="0" smtClean="0">
                <a:latin typeface="Sakkal Majalla" panose="02000000000000000000" pitchFamily="2" charset="-78"/>
                <a:cs typeface="Sakkal Majalla" panose="02000000000000000000" pitchFamily="2" charset="-78"/>
              </a:rPr>
              <a:t>مديرة </a:t>
            </a:r>
            <a:r>
              <a:rPr lang="ar-SY" sz="1800" dirty="0">
                <a:latin typeface="Sakkal Majalla" panose="02000000000000000000" pitchFamily="2" charset="-78"/>
                <a:cs typeface="Sakkal Majalla" panose="02000000000000000000" pitchFamily="2" charset="-78"/>
              </a:rPr>
              <a:t>الشؤون المالية </a:t>
            </a:r>
            <a:r>
              <a:rPr lang="ar-SY" sz="1800" dirty="0" smtClean="0">
                <a:latin typeface="Sakkal Majalla" panose="02000000000000000000" pitchFamily="2" charset="-78"/>
                <a:cs typeface="Sakkal Majalla" panose="02000000000000000000" pitchFamily="2" charset="-78"/>
              </a:rPr>
              <a:t>للبنك </a:t>
            </a:r>
            <a:r>
              <a:rPr lang="ar-SY" sz="1800" dirty="0">
                <a:latin typeface="Sakkal Majalla" panose="02000000000000000000" pitchFamily="2" charset="-78"/>
                <a:cs typeface="Sakkal Majalla" panose="02000000000000000000" pitchFamily="2" charset="-78"/>
              </a:rPr>
              <a:t>الفيدرالي لأتلانتيس </a:t>
            </a:r>
            <a:r>
              <a:rPr lang="ar-SY" sz="1800" dirty="0" smtClean="0">
                <a:latin typeface="Sakkal Majalla" panose="02000000000000000000" pitchFamily="2" charset="-78"/>
                <a:cs typeface="Sakkal Majalla" panose="02000000000000000000" pitchFamily="2" charset="-78"/>
              </a:rPr>
              <a:t>و «</a:t>
            </a:r>
            <a:r>
              <a:rPr lang="ar-SY" sz="1800" dirty="0" err="1" smtClean="0">
                <a:latin typeface="Sakkal Majalla" panose="02000000000000000000" pitchFamily="2" charset="-78"/>
                <a:cs typeface="Sakkal Majalla" panose="02000000000000000000" pitchFamily="2" charset="-78"/>
              </a:rPr>
              <a:t>أوتوس</a:t>
            </a:r>
            <a:r>
              <a:rPr lang="ar-SY" sz="1800" dirty="0" smtClean="0">
                <a:latin typeface="Sakkal Majalla" panose="02000000000000000000" pitchFamily="2" charset="-78"/>
                <a:cs typeface="Sakkal Majalla" panose="02000000000000000000" pitchFamily="2" charset="-78"/>
              </a:rPr>
              <a:t> </a:t>
            </a:r>
            <a:r>
              <a:rPr lang="ar-SY" sz="1800" dirty="0" err="1" smtClean="0">
                <a:latin typeface="Sakkal Majalla" panose="02000000000000000000" pitchFamily="2" charset="-78"/>
                <a:cs typeface="Sakkal Majalla" panose="02000000000000000000" pitchFamily="2" charset="-78"/>
              </a:rPr>
              <a:t>بولارويدوس</a:t>
            </a:r>
            <a:r>
              <a:rPr lang="ar-SY" sz="1800" dirty="0" smtClean="0">
                <a:latin typeface="Sakkal Majalla" panose="02000000000000000000" pitchFamily="2" charset="-78"/>
                <a:cs typeface="Sakkal Majalla" panose="02000000000000000000" pitchFamily="2" charset="-78"/>
              </a:rPr>
              <a:t>» من شركة </a:t>
            </a:r>
            <a:r>
              <a:rPr lang="ar-SY" sz="1800" dirty="0">
                <a:latin typeface="Sakkal Majalla" panose="02000000000000000000" pitchFamily="2" charset="-78"/>
                <a:cs typeface="Sakkal Majalla" panose="02000000000000000000" pitchFamily="2" charset="-78"/>
              </a:rPr>
              <a:t>البنك المتحد للطباعة </a:t>
            </a:r>
            <a:r>
              <a:rPr lang="ar-SY" sz="1800" dirty="0" smtClean="0">
                <a:latin typeface="Sakkal Majalla" panose="02000000000000000000" pitchFamily="2" charset="-78"/>
                <a:cs typeface="Sakkal Majalla" panose="02000000000000000000" pitchFamily="2" charset="-78"/>
              </a:rPr>
              <a:t>– </a:t>
            </a:r>
            <a:r>
              <a:rPr lang="ar-SY" sz="1800" dirty="0">
                <a:latin typeface="Sakkal Majalla" panose="02000000000000000000" pitchFamily="2" charset="-78"/>
                <a:cs typeface="Sakkal Majalla" panose="02000000000000000000" pitchFamily="2" charset="-78"/>
              </a:rPr>
              <a:t>21 سبتمبر </a:t>
            </a:r>
            <a:r>
              <a:rPr lang="ar-SY" sz="1800" dirty="0" smtClean="0">
                <a:latin typeface="Sakkal Majalla" panose="02000000000000000000" pitchFamily="2" charset="-78"/>
                <a:cs typeface="Sakkal Majalla" panose="02000000000000000000" pitchFamily="2" charset="-78"/>
              </a:rPr>
              <a:t>2017</a:t>
            </a:r>
          </a:p>
          <a:p>
            <a:pPr algn="r" rtl="1"/>
            <a:r>
              <a:rPr lang="ar-SY" sz="1800" dirty="0" smtClean="0">
                <a:latin typeface="Sakkal Majalla" panose="02000000000000000000" pitchFamily="2" charset="-78"/>
                <a:cs typeface="Sakkal Majalla" panose="02000000000000000000" pitchFamily="2" charset="-78"/>
              </a:rPr>
              <a:t>البريد </a:t>
            </a:r>
            <a:r>
              <a:rPr lang="ar-SY" sz="1800" dirty="0">
                <a:latin typeface="Sakkal Majalla" panose="02000000000000000000" pitchFamily="2" charset="-78"/>
                <a:cs typeface="Sakkal Majalla" panose="02000000000000000000" pitchFamily="2" charset="-78"/>
              </a:rPr>
              <a:t>ال</a:t>
            </a:r>
            <a:r>
              <a:rPr lang="ar-SA" sz="1800" dirty="0">
                <a:latin typeface="Sakkal Majalla" panose="02000000000000000000" pitchFamily="2" charset="-78"/>
                <a:cs typeface="Sakkal Majalla" panose="02000000000000000000" pitchFamily="2" charset="-78"/>
              </a:rPr>
              <a:t>إلكتروني</a:t>
            </a:r>
            <a:r>
              <a:rPr lang="ar-SY" sz="1800" dirty="0">
                <a:latin typeface="Sakkal Majalla" panose="02000000000000000000" pitchFamily="2" charset="-78"/>
                <a:cs typeface="Sakkal Majalla" panose="02000000000000000000" pitchFamily="2" charset="-78"/>
              </a:rPr>
              <a:t> </a:t>
            </a:r>
            <a:r>
              <a:rPr lang="ar-SY" sz="1800" dirty="0" smtClean="0">
                <a:latin typeface="Sakkal Majalla" panose="02000000000000000000" pitchFamily="2" charset="-78"/>
                <a:cs typeface="Sakkal Majalla" panose="02000000000000000000" pitchFamily="2" charset="-78"/>
              </a:rPr>
              <a:t>التاسع – </a:t>
            </a:r>
            <a:r>
              <a:rPr lang="ar-SY" sz="1800" dirty="0">
                <a:latin typeface="Sakkal Majalla" panose="02000000000000000000" pitchFamily="2" charset="-78"/>
                <a:cs typeface="Sakkal Majalla" panose="02000000000000000000" pitchFamily="2" charset="-78"/>
              </a:rPr>
              <a:t>مراسلات بين </a:t>
            </a:r>
            <a:r>
              <a:rPr lang="ar-SY" sz="1800" dirty="0" smtClean="0">
                <a:latin typeface="Sakkal Majalla" panose="02000000000000000000" pitchFamily="2" charset="-78"/>
                <a:cs typeface="Sakkal Majalla" panose="02000000000000000000" pitchFamily="2" charset="-78"/>
              </a:rPr>
              <a:t>نائب رئيس </a:t>
            </a:r>
            <a:r>
              <a:rPr lang="ar-SY" sz="1800" dirty="0">
                <a:latin typeface="Sakkal Majalla" panose="02000000000000000000" pitchFamily="2" charset="-78"/>
                <a:cs typeface="Sakkal Majalla" panose="02000000000000000000" pitchFamily="2" charset="-78"/>
              </a:rPr>
              <a:t>قسم اللوجستيك والعمليات لدى البنك الفيدرالي لأتلانتيس ومديرة الشؤون المالية </a:t>
            </a:r>
            <a:r>
              <a:rPr lang="ar-SY" sz="1800" dirty="0" smtClean="0">
                <a:latin typeface="Sakkal Majalla" panose="02000000000000000000" pitchFamily="2" charset="-78"/>
                <a:cs typeface="Sakkal Majalla" panose="02000000000000000000" pitchFamily="2" charset="-78"/>
              </a:rPr>
              <a:t>للبنك </a:t>
            </a:r>
            <a:r>
              <a:rPr lang="ar-SY" sz="1800" dirty="0">
                <a:latin typeface="Sakkal Majalla" panose="02000000000000000000" pitchFamily="2" charset="-78"/>
                <a:cs typeface="Sakkal Majalla" panose="02000000000000000000" pitchFamily="2" charset="-78"/>
              </a:rPr>
              <a:t>– 21 سبتمبر </a:t>
            </a:r>
            <a:r>
              <a:rPr lang="ar-SY" sz="1800" dirty="0" smtClean="0">
                <a:latin typeface="Sakkal Majalla" panose="02000000000000000000" pitchFamily="2" charset="-78"/>
                <a:cs typeface="Sakkal Majalla" panose="02000000000000000000" pitchFamily="2" charset="-78"/>
              </a:rPr>
              <a:t>2017</a:t>
            </a:r>
          </a:p>
          <a:p>
            <a:pPr algn="r" rtl="1"/>
            <a:r>
              <a:rPr lang="ar-SY" sz="1800" dirty="0">
                <a:latin typeface="Sakkal Majalla" panose="02000000000000000000" pitchFamily="2" charset="-78"/>
                <a:cs typeface="Sakkal Majalla" panose="02000000000000000000" pitchFamily="2" charset="-78"/>
              </a:rPr>
              <a:t>البريد ال</a:t>
            </a:r>
            <a:r>
              <a:rPr lang="ar-SA" sz="1800" dirty="0">
                <a:latin typeface="Sakkal Majalla" panose="02000000000000000000" pitchFamily="2" charset="-78"/>
                <a:cs typeface="Sakkal Majalla" panose="02000000000000000000" pitchFamily="2" charset="-78"/>
              </a:rPr>
              <a:t>إلكتروني</a:t>
            </a:r>
            <a:r>
              <a:rPr lang="ar-SY" sz="1800" dirty="0">
                <a:latin typeface="Sakkal Majalla" panose="02000000000000000000" pitchFamily="2" charset="-78"/>
                <a:cs typeface="Sakkal Majalla" panose="02000000000000000000" pitchFamily="2" charset="-78"/>
              </a:rPr>
              <a:t> </a:t>
            </a:r>
            <a:r>
              <a:rPr lang="ar-SY" sz="1800" dirty="0" smtClean="0">
                <a:latin typeface="Sakkal Majalla" panose="02000000000000000000" pitchFamily="2" charset="-78"/>
                <a:cs typeface="Sakkal Majalla" panose="02000000000000000000" pitchFamily="2" charset="-78"/>
              </a:rPr>
              <a:t>العاشر – </a:t>
            </a:r>
            <a:r>
              <a:rPr lang="ar-SY" sz="1800" dirty="0">
                <a:latin typeface="Sakkal Majalla" panose="02000000000000000000" pitchFamily="2" charset="-78"/>
                <a:cs typeface="Sakkal Majalla" panose="02000000000000000000" pitchFamily="2" charset="-78"/>
              </a:rPr>
              <a:t>مراسلات بين </a:t>
            </a:r>
            <a:r>
              <a:rPr lang="ar-SY" sz="1800" dirty="0" smtClean="0">
                <a:latin typeface="Sakkal Majalla" panose="02000000000000000000" pitchFamily="2" charset="-78"/>
                <a:cs typeface="Sakkal Majalla" panose="02000000000000000000" pitchFamily="2" charset="-78"/>
              </a:rPr>
              <a:t>«</a:t>
            </a:r>
            <a:r>
              <a:rPr lang="ar-SY" sz="1800" dirty="0" err="1" smtClean="0">
                <a:latin typeface="Sakkal Majalla" panose="02000000000000000000" pitchFamily="2" charset="-78"/>
                <a:cs typeface="Sakkal Majalla" panose="02000000000000000000" pitchFamily="2" charset="-78"/>
              </a:rPr>
              <a:t>أوتوس</a:t>
            </a:r>
            <a:r>
              <a:rPr lang="ar-SY" sz="1800" dirty="0" smtClean="0">
                <a:latin typeface="Sakkal Majalla" panose="02000000000000000000" pitchFamily="2" charset="-78"/>
                <a:cs typeface="Sakkal Majalla" panose="02000000000000000000" pitchFamily="2" charset="-78"/>
              </a:rPr>
              <a:t> </a:t>
            </a:r>
            <a:r>
              <a:rPr lang="ar-SY" sz="1800" dirty="0" err="1">
                <a:latin typeface="Sakkal Majalla" panose="02000000000000000000" pitchFamily="2" charset="-78"/>
                <a:cs typeface="Sakkal Majalla" panose="02000000000000000000" pitchFamily="2" charset="-78"/>
              </a:rPr>
              <a:t>بولارويدوس</a:t>
            </a:r>
            <a:r>
              <a:rPr lang="ar-SY" sz="1800" dirty="0">
                <a:latin typeface="Sakkal Majalla" panose="02000000000000000000" pitchFamily="2" charset="-78"/>
                <a:cs typeface="Sakkal Majalla" panose="02000000000000000000" pitchFamily="2" charset="-78"/>
              </a:rPr>
              <a:t>» من شركة البنك المتحد للطباعة</a:t>
            </a:r>
            <a:r>
              <a:rPr lang="ar-SY" sz="1800" dirty="0" smtClean="0">
                <a:latin typeface="Sakkal Majalla" panose="02000000000000000000" pitchFamily="2" charset="-78"/>
                <a:cs typeface="Sakkal Majalla" panose="02000000000000000000" pitchFamily="2" charset="-78"/>
              </a:rPr>
              <a:t>  ومديرة الشؤون المالية لدى </a:t>
            </a:r>
            <a:r>
              <a:rPr lang="ar-SY" sz="1800" dirty="0">
                <a:latin typeface="Sakkal Majalla" panose="02000000000000000000" pitchFamily="2" charset="-78"/>
                <a:cs typeface="Sakkal Majalla" panose="02000000000000000000" pitchFamily="2" charset="-78"/>
              </a:rPr>
              <a:t>البنك الفيدرالي </a:t>
            </a:r>
            <a:r>
              <a:rPr lang="ar-SY" sz="1800" dirty="0" smtClean="0">
                <a:latin typeface="Sakkal Majalla" panose="02000000000000000000" pitchFamily="2" charset="-78"/>
                <a:cs typeface="Sakkal Majalla" panose="02000000000000000000" pitchFamily="2" charset="-78"/>
              </a:rPr>
              <a:t>لأتلانتيس– 28سبتمبر 2017</a:t>
            </a:r>
          </a:p>
          <a:p>
            <a:pPr algn="r" rtl="1"/>
            <a:r>
              <a:rPr lang="ar-SY" sz="1800" dirty="0" smtClean="0">
                <a:latin typeface="Sakkal Majalla" panose="02000000000000000000" pitchFamily="2" charset="-78"/>
                <a:cs typeface="Sakkal Majalla" panose="02000000000000000000" pitchFamily="2" charset="-78"/>
              </a:rPr>
              <a:t>البريد </a:t>
            </a:r>
            <a:r>
              <a:rPr lang="ar-SY" sz="1800" dirty="0">
                <a:latin typeface="Sakkal Majalla" panose="02000000000000000000" pitchFamily="2" charset="-78"/>
                <a:cs typeface="Sakkal Majalla" panose="02000000000000000000" pitchFamily="2" charset="-78"/>
              </a:rPr>
              <a:t>ال</a:t>
            </a:r>
            <a:r>
              <a:rPr lang="ar-SA" sz="1800" dirty="0" smtClean="0">
                <a:latin typeface="Sakkal Majalla" panose="02000000000000000000" pitchFamily="2" charset="-78"/>
                <a:cs typeface="Sakkal Majalla" panose="02000000000000000000" pitchFamily="2" charset="-78"/>
              </a:rPr>
              <a:t>إلكتروني</a:t>
            </a:r>
            <a:r>
              <a:rPr lang="ar-SY" sz="1800" dirty="0" smtClean="0">
                <a:latin typeface="Sakkal Majalla" panose="02000000000000000000" pitchFamily="2" charset="-78"/>
                <a:cs typeface="Sakkal Majalla" panose="02000000000000000000" pitchFamily="2" charset="-78"/>
              </a:rPr>
              <a:t> الحادي عشر </a:t>
            </a:r>
            <a:r>
              <a:rPr lang="ar-SY" sz="1800" dirty="0">
                <a:latin typeface="Sakkal Majalla" panose="02000000000000000000" pitchFamily="2" charset="-78"/>
                <a:cs typeface="Sakkal Majalla" panose="02000000000000000000" pitchFamily="2" charset="-78"/>
              </a:rPr>
              <a:t>– مراسلات بين «</a:t>
            </a:r>
            <a:r>
              <a:rPr lang="ar-SY" sz="1800" dirty="0" err="1">
                <a:latin typeface="Sakkal Majalla" panose="02000000000000000000" pitchFamily="2" charset="-78"/>
                <a:cs typeface="Sakkal Majalla" panose="02000000000000000000" pitchFamily="2" charset="-78"/>
              </a:rPr>
              <a:t>أوتوس</a:t>
            </a:r>
            <a:r>
              <a:rPr lang="ar-SY" sz="1800" dirty="0">
                <a:latin typeface="Sakkal Majalla" panose="02000000000000000000" pitchFamily="2" charset="-78"/>
                <a:cs typeface="Sakkal Majalla" panose="02000000000000000000" pitchFamily="2" charset="-78"/>
              </a:rPr>
              <a:t> </a:t>
            </a:r>
            <a:r>
              <a:rPr lang="ar-SY" sz="1800" dirty="0" err="1">
                <a:latin typeface="Sakkal Majalla" panose="02000000000000000000" pitchFamily="2" charset="-78"/>
                <a:cs typeface="Sakkal Majalla" panose="02000000000000000000" pitchFamily="2" charset="-78"/>
              </a:rPr>
              <a:t>بولارويدوس</a:t>
            </a:r>
            <a:r>
              <a:rPr lang="ar-SY" sz="1800" dirty="0">
                <a:latin typeface="Sakkal Majalla" panose="02000000000000000000" pitchFamily="2" charset="-78"/>
                <a:cs typeface="Sakkal Majalla" panose="02000000000000000000" pitchFamily="2" charset="-78"/>
              </a:rPr>
              <a:t>» من شركة البنك المتحد للطباعة  ومديرة الشؤون المالية لدى البنك الفيدرالي لأتلانتيس– 28سبتمبر </a:t>
            </a:r>
            <a:r>
              <a:rPr lang="ar-SY" sz="1800" dirty="0" smtClean="0">
                <a:latin typeface="Sakkal Majalla" panose="02000000000000000000" pitchFamily="2" charset="-78"/>
                <a:cs typeface="Sakkal Majalla" panose="02000000000000000000" pitchFamily="2" charset="-78"/>
              </a:rPr>
              <a:t>2017</a:t>
            </a:r>
            <a:endParaRPr lang="ar-SY" sz="18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623472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365125"/>
            <a:ext cx="10515600" cy="1325563"/>
          </a:xfrm>
        </p:spPr>
        <p:txBody>
          <a:bodyPr/>
          <a:lstStyle/>
          <a:p>
            <a:pPr algn="r" rtl="1"/>
            <a:r>
              <a:rPr lang="ar-SY" dirty="0">
                <a:latin typeface="Sakkal Majalla" panose="02000000000000000000" pitchFamily="2" charset="-78"/>
                <a:cs typeface="Sakkal Majalla" panose="02000000000000000000" pitchFamily="2" charset="-78"/>
              </a:rPr>
              <a:t>أدلة التحقيق في القضية</a:t>
            </a:r>
            <a:endParaRPr lang="en-GB" dirty="0"/>
          </a:p>
        </p:txBody>
      </p:sp>
      <p:sp>
        <p:nvSpPr>
          <p:cNvPr id="5" name="Content Placeholder 4"/>
          <p:cNvSpPr txBox="1">
            <a:spLocks noGrp="1"/>
          </p:cNvSpPr>
          <p:nvPr>
            <p:ph idx="1"/>
          </p:nvPr>
        </p:nvSpPr>
        <p:spPr>
          <a:xfrm>
            <a:off x="4972610" y="1690688"/>
            <a:ext cx="6930190" cy="4634602"/>
          </a:xfrm>
          <a:prstGeom prst="rect">
            <a:avLst/>
          </a:prstGeom>
          <a:noFill/>
        </p:spPr>
        <p:txBody>
          <a:bodyPr wrap="square" rtlCol="0">
            <a:spAutoFit/>
          </a:bodyPr>
          <a:lstStyle/>
          <a:p>
            <a:pPr marL="0" indent="0" algn="r" rtl="1">
              <a:spcBef>
                <a:spcPts val="0"/>
              </a:spcBef>
              <a:spcAft>
                <a:spcPts val="1500"/>
              </a:spcAft>
              <a:buNone/>
            </a:pPr>
            <a:r>
              <a:rPr lang="ar-SY" sz="2400" b="1" u="sng" dirty="0" smtClean="0">
                <a:latin typeface="Sakkal Majalla" panose="02000000000000000000" pitchFamily="2" charset="-78"/>
                <a:cs typeface="Sakkal Majalla" panose="02000000000000000000" pitchFamily="2" charset="-78"/>
              </a:rPr>
              <a:t>أدلة مختلفة</a:t>
            </a:r>
          </a:p>
          <a:p>
            <a:pPr lvl="0" algn="r" rtl="1" fontAlgn="base"/>
            <a:r>
              <a:rPr lang="ar-SY" sz="2400" dirty="0" smtClean="0">
                <a:latin typeface="Sakkal Majalla" panose="02000000000000000000" pitchFamily="2" charset="-78"/>
                <a:cs typeface="Sakkal Majalla" panose="02000000000000000000" pitchFamily="2" charset="-78"/>
              </a:rPr>
              <a:t>تقرير نتائج افتحاص ال</a:t>
            </a:r>
            <a:r>
              <a:rPr lang="ar-SA" sz="2400" dirty="0" smtClean="0">
                <a:latin typeface="Sakkal Majalla" panose="02000000000000000000" pitchFamily="2" charset="-78"/>
                <a:cs typeface="Sakkal Majalla" panose="02000000000000000000" pitchFamily="2" charset="-78"/>
              </a:rPr>
              <a:t>برمجية </a:t>
            </a:r>
            <a:r>
              <a:rPr lang="ar-SY" sz="2400" dirty="0" smtClean="0">
                <a:latin typeface="Sakkal Majalla" panose="02000000000000000000" pitchFamily="2" charset="-78"/>
                <a:cs typeface="Sakkal Majalla" panose="02000000000000000000" pitchFamily="2" charset="-78"/>
              </a:rPr>
              <a:t>المضادة لبرنامج </a:t>
            </a:r>
            <a:r>
              <a:rPr lang="ar-SA" sz="2400" dirty="0" smtClean="0">
                <a:latin typeface="Sakkal Majalla" panose="02000000000000000000" pitchFamily="2" charset="-78"/>
                <a:cs typeface="Sakkal Majalla" panose="02000000000000000000" pitchFamily="2" charset="-78"/>
              </a:rPr>
              <a:t>التجسس؛</a:t>
            </a:r>
            <a:endParaRPr lang="ar-SY" sz="2400" dirty="0" smtClean="0">
              <a:latin typeface="Sakkal Majalla" panose="02000000000000000000" pitchFamily="2" charset="-78"/>
              <a:cs typeface="Sakkal Majalla" panose="02000000000000000000" pitchFamily="2" charset="-78"/>
            </a:endParaRPr>
          </a:p>
          <a:p>
            <a:pPr lvl="0" algn="r" rtl="1" fontAlgn="base"/>
            <a:r>
              <a:rPr lang="ar-SY" sz="2400" dirty="0" smtClean="0">
                <a:latin typeface="Sakkal Majalla" panose="02000000000000000000" pitchFamily="2" charset="-78"/>
                <a:cs typeface="Sakkal Majalla" panose="02000000000000000000" pitchFamily="2" charset="-78"/>
              </a:rPr>
              <a:t>تسجيل حساب شركة البنك المتحد للطباعة أوستلاندا لدى بنك </a:t>
            </a:r>
            <a:r>
              <a:rPr lang="en-GB" sz="2400" dirty="0" smtClean="0">
                <a:latin typeface="Sakkal Majalla" panose="02000000000000000000" pitchFamily="2" charset="-78"/>
                <a:cs typeface="Sakkal Majalla" panose="02000000000000000000" pitchFamily="2" charset="-78"/>
              </a:rPr>
              <a:t>DSBNO</a:t>
            </a:r>
            <a:endParaRPr lang="ar-SY" sz="2400" dirty="0">
              <a:latin typeface="Sakkal Majalla" panose="02000000000000000000" pitchFamily="2" charset="-78"/>
              <a:cs typeface="Sakkal Majalla" panose="02000000000000000000" pitchFamily="2" charset="-78"/>
            </a:endParaRPr>
          </a:p>
          <a:p>
            <a:pPr lvl="0" algn="r" rtl="1" fontAlgn="base"/>
            <a:r>
              <a:rPr lang="ar-SY" sz="2400" dirty="0" smtClean="0">
                <a:latin typeface="Sakkal Majalla" panose="02000000000000000000" pitchFamily="2" charset="-78"/>
                <a:cs typeface="Sakkal Majalla" panose="02000000000000000000" pitchFamily="2" charset="-78"/>
              </a:rPr>
              <a:t>العقد بين بنك </a:t>
            </a:r>
            <a:r>
              <a:rPr lang="en-GB" sz="2400" dirty="0" smtClean="0">
                <a:latin typeface="Sakkal Majalla" panose="02000000000000000000" pitchFamily="2" charset="-78"/>
                <a:cs typeface="Sakkal Majalla" panose="02000000000000000000" pitchFamily="2" charset="-78"/>
              </a:rPr>
              <a:t>FBA</a:t>
            </a:r>
            <a:r>
              <a:rPr lang="ar-SY" sz="2400" dirty="0" smtClean="0">
                <a:latin typeface="Sakkal Majalla" panose="02000000000000000000" pitchFamily="2" charset="-78"/>
                <a:cs typeface="Sakkal Majalla" panose="02000000000000000000" pitchFamily="2" charset="-78"/>
              </a:rPr>
              <a:t> وشركة </a:t>
            </a:r>
            <a:r>
              <a:rPr lang="en-GB" sz="2400" dirty="0">
                <a:latin typeface="Sakkal Majalla" panose="02000000000000000000" pitchFamily="2" charset="-78"/>
                <a:cs typeface="Sakkal Majalla" panose="02000000000000000000" pitchFamily="2" charset="-78"/>
              </a:rPr>
              <a:t>UBP </a:t>
            </a:r>
            <a:endParaRPr lang="fr-FR" sz="2400" dirty="0">
              <a:latin typeface="Sakkal Majalla" panose="02000000000000000000" pitchFamily="2" charset="-78"/>
              <a:cs typeface="Sakkal Majalla" panose="02000000000000000000" pitchFamily="2" charset="-78"/>
            </a:endParaRPr>
          </a:p>
          <a:p>
            <a:pPr lvl="0" algn="r" rtl="1" fontAlgn="base"/>
            <a:r>
              <a:rPr lang="ar-SY" sz="2400" dirty="0" smtClean="0">
                <a:latin typeface="Sakkal Majalla" panose="02000000000000000000" pitchFamily="2" charset="-78"/>
                <a:cs typeface="Sakkal Majalla" panose="02000000000000000000" pitchFamily="2" charset="-78"/>
              </a:rPr>
              <a:t>إعلان بنك</a:t>
            </a:r>
            <a:r>
              <a:rPr lang="en-GB" sz="2400" dirty="0" smtClean="0">
                <a:latin typeface="Sakkal Majalla" panose="02000000000000000000" pitchFamily="2" charset="-78"/>
                <a:cs typeface="Sakkal Majalla" panose="02000000000000000000" pitchFamily="2" charset="-78"/>
              </a:rPr>
              <a:t>FBA </a:t>
            </a:r>
            <a:r>
              <a:rPr lang="ar-SY" sz="2400" dirty="0" smtClean="0">
                <a:latin typeface="Sakkal Majalla" panose="02000000000000000000" pitchFamily="2" charset="-78"/>
                <a:cs typeface="Sakkal Majalla" panose="02000000000000000000" pitchFamily="2" charset="-78"/>
              </a:rPr>
              <a:t> عن سند الذكرى المئوية</a:t>
            </a:r>
          </a:p>
          <a:p>
            <a:pPr lvl="0" algn="r" rtl="1" fontAlgn="base"/>
            <a:r>
              <a:rPr lang="ar-SY" sz="2400" dirty="0" smtClean="0">
                <a:latin typeface="Sakkal Majalla" panose="02000000000000000000" pitchFamily="2" charset="-78"/>
                <a:cs typeface="Sakkal Majalla" panose="02000000000000000000" pitchFamily="2" charset="-78"/>
              </a:rPr>
              <a:t>سند الذكرى المئوية لبنك </a:t>
            </a:r>
            <a:r>
              <a:rPr lang="en-GB" sz="2400" dirty="0">
                <a:latin typeface="Sakkal Majalla" panose="02000000000000000000" pitchFamily="2" charset="-78"/>
                <a:cs typeface="Sakkal Majalla" panose="02000000000000000000" pitchFamily="2" charset="-78"/>
              </a:rPr>
              <a:t>FBA </a:t>
            </a:r>
            <a:endParaRPr lang="ar-SY" sz="2400" dirty="0" smtClean="0">
              <a:latin typeface="Sakkal Majalla" panose="02000000000000000000" pitchFamily="2" charset="-78"/>
              <a:cs typeface="Sakkal Majalla" panose="02000000000000000000" pitchFamily="2" charset="-78"/>
            </a:endParaRPr>
          </a:p>
          <a:p>
            <a:pPr lvl="0" algn="r" rtl="1" fontAlgn="base"/>
            <a:r>
              <a:rPr lang="ar-SY" sz="2400" dirty="0" smtClean="0">
                <a:latin typeface="Sakkal Majalla" panose="02000000000000000000" pitchFamily="2" charset="-78"/>
                <a:cs typeface="Sakkal Majalla" panose="02000000000000000000" pitchFamily="2" charset="-78"/>
              </a:rPr>
              <a:t>تقرير الدفع بعملة </a:t>
            </a:r>
            <a:r>
              <a:rPr lang="ar-SY" sz="2400" dirty="0" err="1" smtClean="0">
                <a:latin typeface="Sakkal Majalla" panose="02000000000000000000" pitchFamily="2" charset="-78"/>
                <a:cs typeface="Sakkal Majalla" panose="02000000000000000000" pitchFamily="2" charset="-78"/>
              </a:rPr>
              <a:t>البيتكوين</a:t>
            </a:r>
            <a:r>
              <a:rPr lang="ar-SY" sz="2400" dirty="0" smtClean="0">
                <a:latin typeface="Sakkal Majalla" panose="02000000000000000000" pitchFamily="2" charset="-78"/>
                <a:cs typeface="Sakkal Majalla" panose="02000000000000000000" pitchFamily="2" charset="-78"/>
              </a:rPr>
              <a:t> لشركة </a:t>
            </a:r>
            <a:r>
              <a:rPr lang="ar-SA" sz="2400" dirty="0" smtClean="0">
                <a:latin typeface="Sakkal Majalla" panose="02000000000000000000" pitchFamily="2" charset="-78"/>
                <a:cs typeface="Sakkal Majalla" panose="02000000000000000000" pitchFamily="2" charset="-78"/>
              </a:rPr>
              <a:t>خادوم </a:t>
            </a:r>
            <a:r>
              <a:rPr lang="ar-SA" sz="2400" dirty="0">
                <a:latin typeface="Sakkal Majalla" panose="02000000000000000000" pitchFamily="2" charset="-78"/>
                <a:cs typeface="Sakkal Majalla" panose="02000000000000000000" pitchFamily="2" charset="-78"/>
              </a:rPr>
              <a:t>بروتوكول إرسال البريد </a:t>
            </a:r>
            <a:r>
              <a:rPr lang="ar-SA" sz="2400" dirty="0" smtClean="0">
                <a:latin typeface="Sakkal Majalla" panose="02000000000000000000" pitchFamily="2" charset="-78"/>
                <a:cs typeface="Sakkal Majalla" panose="02000000000000000000" pitchFamily="2" charset="-78"/>
              </a:rPr>
              <a:t>البسيط</a:t>
            </a:r>
            <a:endParaRPr lang="fr-FR" sz="2400" dirty="0">
              <a:latin typeface="Sakkal Majalla" panose="02000000000000000000" pitchFamily="2" charset="-78"/>
              <a:cs typeface="Sakkal Majalla" panose="02000000000000000000" pitchFamily="2" charset="-78"/>
            </a:endParaRPr>
          </a:p>
          <a:p>
            <a:pPr lvl="0" algn="r" rtl="1" fontAlgn="base"/>
            <a:r>
              <a:rPr lang="ar-SY" sz="2400" dirty="0" smtClean="0">
                <a:latin typeface="Sakkal Majalla" panose="02000000000000000000" pitchFamily="2" charset="-78"/>
                <a:cs typeface="Sakkal Majalla" panose="02000000000000000000" pitchFamily="2" charset="-78"/>
              </a:rPr>
              <a:t>تقرير تقفي شبكة </a:t>
            </a:r>
            <a:r>
              <a:rPr lang="ar-SA" sz="2400" dirty="0">
                <a:latin typeface="Sakkal Majalla" panose="02000000000000000000" pitchFamily="2" charset="-78"/>
                <a:cs typeface="Sakkal Majalla" panose="02000000000000000000" pitchFamily="2" charset="-78"/>
              </a:rPr>
              <a:t>خادوم بروتوكول إرسال البريد البسيط</a:t>
            </a:r>
            <a:endParaRPr lang="fr-FR" sz="2400" dirty="0">
              <a:latin typeface="Sakkal Majalla" panose="02000000000000000000" pitchFamily="2" charset="-78"/>
              <a:cs typeface="Sakkal Majalla" panose="02000000000000000000" pitchFamily="2" charset="-78"/>
            </a:endParaRPr>
          </a:p>
          <a:p>
            <a:pPr lvl="0" algn="r" rtl="1" fontAlgn="base"/>
            <a:r>
              <a:rPr lang="ar-SY" sz="2400" dirty="0" smtClean="0">
                <a:latin typeface="Sakkal Majalla" panose="02000000000000000000" pitchFamily="2" charset="-78"/>
                <a:cs typeface="Sakkal Majalla" panose="02000000000000000000" pitchFamily="2" charset="-78"/>
              </a:rPr>
              <a:t>تسجيل الشركة الوهمية </a:t>
            </a:r>
            <a:r>
              <a:rPr lang="en-GB" sz="2400" dirty="0">
                <a:latin typeface="Sakkal Majalla" panose="02000000000000000000" pitchFamily="2" charset="-78"/>
                <a:cs typeface="Sakkal Majalla" panose="02000000000000000000" pitchFamily="2" charset="-78"/>
              </a:rPr>
              <a:t>UBPO </a:t>
            </a:r>
            <a:endParaRPr lang="fr-FR" sz="2400" dirty="0">
              <a:latin typeface="Sakkal Majalla" panose="02000000000000000000" pitchFamily="2" charset="-78"/>
              <a:cs typeface="Sakkal Majalla" panose="02000000000000000000" pitchFamily="2" charset="-78"/>
            </a:endParaRPr>
          </a:p>
          <a:p>
            <a:pPr algn="r" rtl="1">
              <a:spcBef>
                <a:spcPts val="0"/>
              </a:spcBef>
              <a:spcAft>
                <a:spcPts val="300"/>
              </a:spcAft>
            </a:pPr>
            <a:endParaRPr lang="ar-SY" sz="2400" dirty="0" smtClean="0">
              <a:latin typeface="Sakkal Majalla" panose="02000000000000000000" pitchFamily="2" charset="-78"/>
              <a:cs typeface="Sakkal Majalla" panose="02000000000000000000" pitchFamily="2" charset="-78"/>
            </a:endParaRPr>
          </a:p>
        </p:txBody>
      </p:sp>
      <p:sp>
        <p:nvSpPr>
          <p:cNvPr id="6" name="TextBox 5"/>
          <p:cNvSpPr txBox="1"/>
          <p:nvPr/>
        </p:nvSpPr>
        <p:spPr>
          <a:xfrm>
            <a:off x="376187" y="1458242"/>
            <a:ext cx="4272815" cy="2246769"/>
          </a:xfrm>
          <a:prstGeom prst="rect">
            <a:avLst/>
          </a:prstGeom>
          <a:noFill/>
        </p:spPr>
        <p:txBody>
          <a:bodyPr wrap="square" rtlCol="0">
            <a:spAutoFit/>
          </a:bodyPr>
          <a:lstStyle/>
          <a:p>
            <a:pPr algn="r" rtl="1">
              <a:spcAft>
                <a:spcPts val="1500"/>
              </a:spcAft>
            </a:pPr>
            <a:r>
              <a:rPr lang="ar-SY" sz="2400" b="1" u="sng" dirty="0" smtClean="0">
                <a:latin typeface="Sakkal Majalla" panose="02000000000000000000" pitchFamily="2" charset="-78"/>
                <a:cs typeface="Sakkal Majalla" panose="02000000000000000000" pitchFamily="2" charset="-78"/>
              </a:rPr>
              <a:t>المعلومات المالية</a:t>
            </a:r>
          </a:p>
          <a:p>
            <a:pPr marL="342900" indent="-342900" algn="r" rtl="1">
              <a:spcAft>
                <a:spcPts val="300"/>
              </a:spcAft>
              <a:buFont typeface="Arial" charset="0"/>
              <a:buChar char="•"/>
            </a:pPr>
            <a:r>
              <a:rPr lang="ar-SY" sz="2400" dirty="0" smtClean="0">
                <a:latin typeface="Sakkal Majalla" panose="02000000000000000000" pitchFamily="2" charset="-78"/>
                <a:cs typeface="Sakkal Majalla" panose="02000000000000000000" pitchFamily="2" charset="-78"/>
              </a:rPr>
              <a:t>تصريح بنك </a:t>
            </a:r>
            <a:r>
              <a:rPr lang="en-GB" sz="2400" dirty="0">
                <a:latin typeface="Sakkal Majalla" panose="02000000000000000000" pitchFamily="2" charset="-78"/>
                <a:cs typeface="Sakkal Majalla" panose="02000000000000000000" pitchFamily="2" charset="-78"/>
              </a:rPr>
              <a:t>FBA </a:t>
            </a:r>
            <a:endParaRPr lang="ar-SY" sz="2400" dirty="0" smtClean="0">
              <a:latin typeface="Sakkal Majalla" panose="02000000000000000000" pitchFamily="2" charset="-78"/>
              <a:cs typeface="Sakkal Majalla" panose="02000000000000000000" pitchFamily="2" charset="-78"/>
            </a:endParaRPr>
          </a:p>
          <a:p>
            <a:pPr marL="342900" indent="-342900" algn="r" rtl="1">
              <a:spcAft>
                <a:spcPts val="300"/>
              </a:spcAft>
              <a:buFont typeface="Arial" charset="0"/>
              <a:buChar char="•"/>
            </a:pPr>
            <a:r>
              <a:rPr lang="ar-SY" sz="2400" dirty="0" smtClean="0">
                <a:latin typeface="Sakkal Majalla" panose="02000000000000000000" pitchFamily="2" charset="-78"/>
                <a:cs typeface="Sakkal Majalla" panose="02000000000000000000" pitchFamily="2" charset="-78"/>
              </a:rPr>
              <a:t>تصريح بنك شركة </a:t>
            </a:r>
            <a:r>
              <a:rPr lang="en-GB" sz="2400" dirty="0" smtClean="0">
                <a:latin typeface="Sakkal Majalla" panose="02000000000000000000" pitchFamily="2" charset="-78"/>
                <a:cs typeface="Sakkal Majalla" panose="02000000000000000000" pitchFamily="2" charset="-78"/>
              </a:rPr>
              <a:t>UBP</a:t>
            </a:r>
            <a:endParaRPr lang="ar-SY" sz="2400" dirty="0" smtClean="0">
              <a:latin typeface="Sakkal Majalla" panose="02000000000000000000" pitchFamily="2" charset="-78"/>
              <a:cs typeface="Sakkal Majalla" panose="02000000000000000000" pitchFamily="2" charset="-78"/>
            </a:endParaRPr>
          </a:p>
          <a:p>
            <a:pPr marL="342900" indent="-342900" algn="r" rtl="1">
              <a:spcAft>
                <a:spcPts val="300"/>
              </a:spcAft>
              <a:buFont typeface="Arial" charset="0"/>
              <a:buChar char="•"/>
            </a:pPr>
            <a:r>
              <a:rPr lang="ar-SY" sz="2400" dirty="0" smtClean="0">
                <a:latin typeface="Sakkal Majalla" panose="02000000000000000000" pitchFamily="2" charset="-78"/>
                <a:cs typeface="Sakkal Majalla" panose="02000000000000000000" pitchFamily="2" charset="-78"/>
              </a:rPr>
              <a:t>الفاتورة الزائفة لشركة </a:t>
            </a:r>
            <a:r>
              <a:rPr lang="en-GB" sz="2400" dirty="0">
                <a:latin typeface="Sakkal Majalla" panose="02000000000000000000" pitchFamily="2" charset="-78"/>
                <a:cs typeface="Sakkal Majalla" panose="02000000000000000000" pitchFamily="2" charset="-78"/>
              </a:rPr>
              <a:t>UBP </a:t>
            </a:r>
            <a:endParaRPr lang="ar-SY" sz="2400" dirty="0" smtClean="0">
              <a:latin typeface="Sakkal Majalla" panose="02000000000000000000" pitchFamily="2" charset="-78"/>
              <a:cs typeface="Sakkal Majalla" panose="02000000000000000000" pitchFamily="2" charset="-78"/>
            </a:endParaRPr>
          </a:p>
          <a:p>
            <a:pPr marL="342900" indent="-342900" algn="r" rtl="1">
              <a:spcAft>
                <a:spcPts val="300"/>
              </a:spcAft>
              <a:buFont typeface="Arial" charset="0"/>
              <a:buChar char="•"/>
            </a:pPr>
            <a:r>
              <a:rPr lang="ar-SY" sz="2400" dirty="0" smtClean="0">
                <a:latin typeface="Sakkal Majalla" panose="02000000000000000000" pitchFamily="2" charset="-78"/>
                <a:cs typeface="Sakkal Majalla" panose="02000000000000000000" pitchFamily="2" charset="-78"/>
              </a:rPr>
              <a:t>الفاتورة المبدئية لشركة </a:t>
            </a:r>
            <a:r>
              <a:rPr lang="en-GB" sz="2400" dirty="0">
                <a:latin typeface="Sakkal Majalla" panose="02000000000000000000" pitchFamily="2" charset="-78"/>
                <a:cs typeface="Sakkal Majalla" panose="02000000000000000000" pitchFamily="2" charset="-78"/>
              </a:rPr>
              <a:t>UBP </a:t>
            </a:r>
            <a:endParaRPr lang="ar-SY" sz="2400" dirty="0" smtClean="0">
              <a:latin typeface="Sakkal Majalla" panose="02000000000000000000" pitchFamily="2" charset="-78"/>
              <a:cs typeface="Sakkal Majalla" panose="02000000000000000000" pitchFamily="2" charset="-78"/>
            </a:endParaRPr>
          </a:p>
        </p:txBody>
      </p:sp>
      <p:sp>
        <p:nvSpPr>
          <p:cNvPr id="7" name="TextBox 6"/>
          <p:cNvSpPr txBox="1"/>
          <p:nvPr/>
        </p:nvSpPr>
        <p:spPr>
          <a:xfrm>
            <a:off x="838200" y="3932087"/>
            <a:ext cx="3810802" cy="2577629"/>
          </a:xfrm>
          <a:prstGeom prst="rect">
            <a:avLst/>
          </a:prstGeom>
          <a:noFill/>
        </p:spPr>
        <p:txBody>
          <a:bodyPr wrap="square" rtlCol="0">
            <a:spAutoFit/>
          </a:bodyPr>
          <a:lstStyle/>
          <a:p>
            <a:pPr algn="r" rtl="1">
              <a:spcAft>
                <a:spcPts val="1500"/>
              </a:spcAft>
            </a:pPr>
            <a:r>
              <a:rPr lang="ar-SY" sz="2400" b="1" u="sng" dirty="0">
                <a:latin typeface="Sakkal Majalla" panose="02000000000000000000" pitchFamily="2" charset="-78"/>
                <a:cs typeface="Sakkal Majalla" panose="02000000000000000000" pitchFamily="2" charset="-78"/>
              </a:rPr>
              <a:t>إ</a:t>
            </a:r>
            <a:r>
              <a:rPr lang="ar-SY" sz="2400" b="1" u="sng" dirty="0" smtClean="0">
                <a:latin typeface="Sakkal Majalla" panose="02000000000000000000" pitchFamily="2" charset="-78"/>
                <a:cs typeface="Sakkal Majalla" panose="02000000000000000000" pitchFamily="2" charset="-78"/>
              </a:rPr>
              <a:t>فادات الشهود</a:t>
            </a:r>
            <a:endParaRPr lang="en-GB" sz="2400" b="1" u="sng" dirty="0" smtClean="0">
              <a:latin typeface="Sakkal Majalla" panose="02000000000000000000" pitchFamily="2" charset="-78"/>
              <a:cs typeface="Sakkal Majalla" panose="02000000000000000000" pitchFamily="2" charset="-78"/>
            </a:endParaRPr>
          </a:p>
          <a:p>
            <a:pPr marL="342900" indent="-342900" algn="r" rtl="1">
              <a:spcAft>
                <a:spcPts val="300"/>
              </a:spcAft>
              <a:buFont typeface="Arial" charset="0"/>
              <a:buChar char="•"/>
            </a:pPr>
            <a:r>
              <a:rPr lang="ar-SY" sz="2400" dirty="0" smtClean="0">
                <a:latin typeface="Sakkal Majalla" panose="02000000000000000000" pitchFamily="2" charset="-78"/>
                <a:cs typeface="Sakkal Majalla" panose="02000000000000000000" pitchFamily="2" charset="-78"/>
              </a:rPr>
              <a:t>تصريح قسم اللوجستيك والعمليات لدى بنك </a:t>
            </a:r>
            <a:r>
              <a:rPr lang="en-GB" sz="2400" dirty="0">
                <a:latin typeface="Sakkal Majalla" panose="02000000000000000000" pitchFamily="2" charset="-78"/>
                <a:cs typeface="Sakkal Majalla" panose="02000000000000000000" pitchFamily="2" charset="-78"/>
              </a:rPr>
              <a:t>FBA </a:t>
            </a:r>
            <a:endParaRPr lang="ar-SY" sz="2400" dirty="0" smtClean="0">
              <a:latin typeface="Sakkal Majalla" panose="02000000000000000000" pitchFamily="2" charset="-78"/>
              <a:cs typeface="Sakkal Majalla" panose="02000000000000000000" pitchFamily="2" charset="-78"/>
            </a:endParaRPr>
          </a:p>
          <a:p>
            <a:pPr marL="342900" indent="-342900" algn="r" rtl="1">
              <a:spcAft>
                <a:spcPts val="300"/>
              </a:spcAft>
              <a:buFont typeface="Arial" charset="0"/>
              <a:buChar char="•"/>
            </a:pPr>
            <a:r>
              <a:rPr lang="ar-SY" sz="2400" dirty="0" smtClean="0">
                <a:latin typeface="Sakkal Majalla" panose="02000000000000000000" pitchFamily="2" charset="-78"/>
                <a:cs typeface="Sakkal Majalla" panose="02000000000000000000" pitchFamily="2" charset="-78"/>
              </a:rPr>
              <a:t>تصريح قسم الشؤون المالية لدى </a:t>
            </a:r>
            <a:r>
              <a:rPr lang="en-GB" sz="2400" dirty="0">
                <a:latin typeface="Sakkal Majalla" panose="02000000000000000000" pitchFamily="2" charset="-78"/>
                <a:cs typeface="Sakkal Majalla" panose="02000000000000000000" pitchFamily="2" charset="-78"/>
              </a:rPr>
              <a:t>FBA </a:t>
            </a:r>
            <a:endParaRPr lang="ar-SY" sz="2400" dirty="0" smtClean="0">
              <a:latin typeface="Sakkal Majalla" panose="02000000000000000000" pitchFamily="2" charset="-78"/>
              <a:cs typeface="Sakkal Majalla" panose="02000000000000000000" pitchFamily="2" charset="-78"/>
            </a:endParaRPr>
          </a:p>
          <a:p>
            <a:pPr marL="342900" indent="-342900" algn="r" rtl="1">
              <a:spcAft>
                <a:spcPts val="300"/>
              </a:spcAft>
              <a:buFont typeface="Arial" charset="0"/>
              <a:buChar char="•"/>
            </a:pPr>
            <a:r>
              <a:rPr lang="ar-SY" sz="2400" dirty="0" smtClean="0">
                <a:latin typeface="Sakkal Majalla" panose="02000000000000000000" pitchFamily="2" charset="-78"/>
                <a:cs typeface="Sakkal Majalla" panose="02000000000000000000" pitchFamily="2" charset="-78"/>
              </a:rPr>
              <a:t>تصريح قسم تكنولوجيا المعلومات لدى </a:t>
            </a:r>
            <a:r>
              <a:rPr lang="en-GB" sz="2400" dirty="0">
                <a:latin typeface="Sakkal Majalla" panose="02000000000000000000" pitchFamily="2" charset="-78"/>
                <a:cs typeface="Sakkal Majalla" panose="02000000000000000000" pitchFamily="2" charset="-78"/>
              </a:rPr>
              <a:t>FBA </a:t>
            </a:r>
            <a:endParaRPr lang="ar-SY" sz="2400" dirty="0" smtClean="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3742634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Y" dirty="0" smtClean="0">
                <a:latin typeface="Sakkal Majalla" panose="02000000000000000000" pitchFamily="2" charset="-78"/>
                <a:cs typeface="Sakkal Majalla" panose="02000000000000000000" pitchFamily="2" charset="-78"/>
              </a:rPr>
              <a:t>تمرين</a:t>
            </a:r>
            <a:endParaRPr lang="en-GB"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881693" y="1893888"/>
            <a:ext cx="10515600" cy="4351338"/>
          </a:xfrm>
        </p:spPr>
        <p:txBody>
          <a:bodyPr>
            <a:normAutofit/>
          </a:bodyPr>
          <a:lstStyle/>
          <a:p>
            <a:endParaRPr lang="ar-SY" sz="3200" dirty="0" smtClean="0">
              <a:latin typeface="Sakkal Majalla" panose="02000000000000000000" pitchFamily="2" charset="-78"/>
              <a:cs typeface="Sakkal Majalla" panose="02000000000000000000" pitchFamily="2" charset="-78"/>
            </a:endParaRPr>
          </a:p>
          <a:p>
            <a:endParaRPr lang="ar-SY" sz="3200" dirty="0">
              <a:latin typeface="Sakkal Majalla" panose="02000000000000000000" pitchFamily="2" charset="-78"/>
              <a:cs typeface="Sakkal Majalla" panose="02000000000000000000" pitchFamily="2" charset="-78"/>
            </a:endParaRPr>
          </a:p>
          <a:p>
            <a:pPr algn="r" rtl="1"/>
            <a:r>
              <a:rPr lang="ar-SY" sz="3200" dirty="0" smtClean="0">
                <a:latin typeface="Sakkal Majalla" panose="02000000000000000000" pitchFamily="2" charset="-78"/>
                <a:cs typeface="Sakkal Majalla" panose="02000000000000000000" pitchFamily="2" charset="-78"/>
              </a:rPr>
              <a:t>يرجى الاطلاع على الوثيقتين:</a:t>
            </a:r>
          </a:p>
          <a:p>
            <a:pPr marL="0" indent="0" algn="r" rtl="1">
              <a:buNone/>
            </a:pPr>
            <a:endParaRPr lang="ar-SY" sz="3200" dirty="0" smtClean="0">
              <a:latin typeface="Sakkal Majalla" panose="02000000000000000000" pitchFamily="2" charset="-78"/>
              <a:cs typeface="Sakkal Majalla" panose="02000000000000000000" pitchFamily="2" charset="-78"/>
            </a:endParaRPr>
          </a:p>
          <a:p>
            <a:pPr lvl="2" algn="r" rtl="1"/>
            <a:r>
              <a:rPr lang="ar-SY" sz="2800" dirty="0" smtClean="0">
                <a:latin typeface="Sakkal Majalla" panose="02000000000000000000" pitchFamily="2" charset="-78"/>
                <a:cs typeface="Sakkal Majalla" panose="02000000000000000000" pitchFamily="2" charset="-78"/>
              </a:rPr>
              <a:t>البريد 11 (</a:t>
            </a:r>
            <a:r>
              <a:rPr lang="en-GB" sz="2800" dirty="0">
                <a:latin typeface="Sakkal Majalla" panose="02000000000000000000" pitchFamily="2" charset="-78"/>
                <a:cs typeface="Sakkal Majalla" panose="02000000000000000000" pitchFamily="2" charset="-78"/>
              </a:rPr>
              <a:t>Mail </a:t>
            </a:r>
            <a:r>
              <a:rPr lang="en-GB" sz="2800" dirty="0" smtClean="0">
                <a:latin typeface="Sakkal Majalla" panose="02000000000000000000" pitchFamily="2" charset="-78"/>
                <a:cs typeface="Sakkal Majalla" panose="02000000000000000000" pitchFamily="2" charset="-78"/>
              </a:rPr>
              <a:t>11</a:t>
            </a:r>
            <a:r>
              <a:rPr lang="ar-SY" sz="2800" dirty="0" smtClean="0">
                <a:latin typeface="Sakkal Majalla" panose="02000000000000000000" pitchFamily="2" charset="-78"/>
                <a:cs typeface="Sakkal Majalla" panose="02000000000000000000" pitchFamily="2" charset="-78"/>
              </a:rPr>
              <a:t>)</a:t>
            </a:r>
          </a:p>
          <a:p>
            <a:pPr lvl="2" algn="r" rtl="1"/>
            <a:r>
              <a:rPr lang="ar-SY" sz="2800" dirty="0" smtClean="0">
                <a:latin typeface="Sakkal Majalla" panose="02000000000000000000" pitchFamily="2" charset="-78"/>
                <a:cs typeface="Sakkal Majalla" panose="02000000000000000000" pitchFamily="2" charset="-78"/>
              </a:rPr>
              <a:t>البريد 11 (التجزئة) (</a:t>
            </a:r>
            <a:r>
              <a:rPr lang="en-GB" sz="2800" dirty="0">
                <a:latin typeface="Sakkal Majalla" panose="02000000000000000000" pitchFamily="2" charset="-78"/>
                <a:cs typeface="Sakkal Majalla" panose="02000000000000000000" pitchFamily="2" charset="-78"/>
              </a:rPr>
              <a:t>Mail 11 (hash</a:t>
            </a:r>
            <a:r>
              <a:rPr lang="en-GB" sz="2800" dirty="0" smtClean="0">
                <a:latin typeface="Sakkal Majalla" panose="02000000000000000000" pitchFamily="2" charset="-78"/>
                <a:cs typeface="Sakkal Majalla" panose="02000000000000000000" pitchFamily="2" charset="-78"/>
              </a:rPr>
              <a:t>)</a:t>
            </a:r>
            <a:r>
              <a:rPr lang="ar-SY" sz="2800" dirty="0" smtClean="0">
                <a:latin typeface="Sakkal Majalla" panose="02000000000000000000" pitchFamily="2" charset="-78"/>
                <a:cs typeface="Sakkal Majalla" panose="02000000000000000000" pitchFamily="2" charset="-78"/>
              </a:rPr>
              <a:t>)</a:t>
            </a:r>
          </a:p>
          <a:p>
            <a:pPr lvl="1"/>
            <a:endParaRPr lang="en-GB" sz="3200" dirty="0">
              <a:latin typeface="Sakkal Majalla" panose="02000000000000000000" pitchFamily="2" charset="-78"/>
              <a:cs typeface="Sakkal Majalla" panose="02000000000000000000" pitchFamily="2" charset="-78"/>
            </a:endParaRPr>
          </a:p>
          <a:p>
            <a:pPr algn="r" rtl="1"/>
            <a:r>
              <a:rPr lang="ar-SY" sz="3200" dirty="0" smtClean="0">
                <a:latin typeface="Sakkal Majalla" panose="02000000000000000000" pitchFamily="2" charset="-78"/>
                <a:cs typeface="Sakkal Majalla" panose="02000000000000000000" pitchFamily="2" charset="-78"/>
              </a:rPr>
              <a:t>هل ترون أي اختلافات بين الوثيقتين؟</a:t>
            </a:r>
          </a:p>
        </p:txBody>
      </p:sp>
      <p:pic>
        <p:nvPicPr>
          <p:cNvPr id="5" name="Picture 4"/>
          <p:cNvPicPr>
            <a:picLocks noChangeAspect="1"/>
          </p:cNvPicPr>
          <p:nvPr/>
        </p:nvPicPr>
        <p:blipFill>
          <a:blip r:embed="rId3"/>
          <a:stretch>
            <a:fillRect/>
          </a:stretch>
        </p:blipFill>
        <p:spPr>
          <a:xfrm>
            <a:off x="342874" y="-1"/>
            <a:ext cx="2608919" cy="3047919"/>
          </a:xfrm>
          <a:prstGeom prst="rect">
            <a:avLst/>
          </a:prstGeom>
        </p:spPr>
      </p:pic>
    </p:spTree>
    <p:extLst>
      <p:ext uri="{BB962C8B-B14F-4D97-AF65-F5344CB8AC3E}">
        <p14:creationId xmlns:p14="http://schemas.microsoft.com/office/powerpoint/2010/main" val="19230528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5664" y="150405"/>
            <a:ext cx="5946566" cy="6571488"/>
          </a:xfrm>
          <a:prstGeom prst="rect">
            <a:avLst/>
          </a:prstGeom>
        </p:spPr>
      </p:pic>
      <p:sp>
        <p:nvSpPr>
          <p:cNvPr id="2" name="Rectangle 1"/>
          <p:cNvSpPr/>
          <p:nvPr/>
        </p:nvSpPr>
        <p:spPr>
          <a:xfrm>
            <a:off x="814491" y="626394"/>
            <a:ext cx="2795958" cy="769441"/>
          </a:xfrm>
          <a:prstGeom prst="rect">
            <a:avLst/>
          </a:prstGeom>
        </p:spPr>
        <p:txBody>
          <a:bodyPr wrap="none">
            <a:spAutoFit/>
          </a:bodyPr>
          <a:lstStyle/>
          <a:p>
            <a:r>
              <a:rPr lang="en-GB" sz="4400" b="1" dirty="0" smtClean="0"/>
              <a:t>Mail11.doc</a:t>
            </a:r>
            <a:endParaRPr lang="en-GB" sz="4400" b="1" dirty="0"/>
          </a:p>
        </p:txBody>
      </p:sp>
    </p:spTree>
    <p:extLst>
      <p:ext uri="{BB962C8B-B14F-4D97-AF65-F5344CB8AC3E}">
        <p14:creationId xmlns:p14="http://schemas.microsoft.com/office/powerpoint/2010/main" val="10789578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Y" dirty="0" smtClean="0">
                <a:latin typeface="Sakkal Majalla" panose="02000000000000000000" pitchFamily="2" charset="-78"/>
                <a:cs typeface="Sakkal Majalla" panose="02000000000000000000" pitchFamily="2" charset="-78"/>
              </a:rPr>
              <a:t>تجزئة </a:t>
            </a:r>
            <a:r>
              <a:rPr lang="en-GB" dirty="0" smtClean="0">
                <a:latin typeface="Sakkal Majalla" panose="02000000000000000000" pitchFamily="2" charset="-78"/>
                <a:cs typeface="Sakkal Majalla" panose="02000000000000000000" pitchFamily="2" charset="-78"/>
              </a:rPr>
              <a:t>MD5</a:t>
            </a:r>
            <a:r>
              <a:rPr lang="ar-SY" dirty="0" smtClean="0">
                <a:latin typeface="Sakkal Majalla" panose="02000000000000000000" pitchFamily="2" charset="-78"/>
                <a:cs typeface="Sakkal Majalla" panose="02000000000000000000" pitchFamily="2" charset="-78"/>
              </a:rPr>
              <a:t> لملف البريد (</a:t>
            </a:r>
            <a:r>
              <a:rPr lang="en-GB" dirty="0">
                <a:latin typeface="Sakkal Majalla" panose="02000000000000000000" pitchFamily="2" charset="-78"/>
                <a:cs typeface="Sakkal Majalla" panose="02000000000000000000" pitchFamily="2" charset="-78"/>
              </a:rPr>
              <a:t>mail11.doc</a:t>
            </a:r>
            <a:r>
              <a:rPr lang="ar-SY" dirty="0" smtClean="0">
                <a:latin typeface="Sakkal Majalla" panose="02000000000000000000" pitchFamily="2" charset="-78"/>
                <a:cs typeface="Sakkal Majalla" panose="02000000000000000000" pitchFamily="2" charset="-78"/>
              </a:rPr>
              <a:t>)</a:t>
            </a:r>
            <a:endParaRPr lang="en-GB" dirty="0">
              <a:latin typeface="Sakkal Majalla" panose="02000000000000000000" pitchFamily="2" charset="-78"/>
              <a:cs typeface="Sakkal Majalla" panose="02000000000000000000" pitchFamily="2" charset="-78"/>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74384" y="1513859"/>
            <a:ext cx="8335697" cy="5344141"/>
          </a:xfrm>
        </p:spPr>
      </p:pic>
      <p:sp>
        <p:nvSpPr>
          <p:cNvPr id="5" name="TextBox 4"/>
          <p:cNvSpPr txBox="1"/>
          <p:nvPr/>
        </p:nvSpPr>
        <p:spPr>
          <a:xfrm>
            <a:off x="4215865" y="4569937"/>
            <a:ext cx="6325644" cy="523220"/>
          </a:xfrm>
          <a:prstGeom prst="rect">
            <a:avLst/>
          </a:prstGeom>
          <a:noFill/>
        </p:spPr>
        <p:txBody>
          <a:bodyPr wrap="square" rtlCol="0">
            <a:spAutoFit/>
          </a:bodyPr>
          <a:lstStyle/>
          <a:p>
            <a:r>
              <a:rPr lang="en-GB" sz="2800" dirty="0" smtClean="0"/>
              <a:t>b5d7a782e6e37df72beaffab61cf6db</a:t>
            </a:r>
            <a:endParaRPr lang="en-GB" sz="2800" dirty="0"/>
          </a:p>
        </p:txBody>
      </p:sp>
      <p:cxnSp>
        <p:nvCxnSpPr>
          <p:cNvPr id="6" name="Straight Connector 5"/>
          <p:cNvCxnSpPr/>
          <p:nvPr/>
        </p:nvCxnSpPr>
        <p:spPr>
          <a:xfrm flipV="1">
            <a:off x="6614599" y="2532020"/>
            <a:ext cx="1528175" cy="2037917"/>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94465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3236495" y="751840"/>
            <a:ext cx="8229600" cy="774700"/>
          </a:xfrm>
        </p:spPr>
        <p:txBody>
          <a:bodyPr>
            <a:noAutofit/>
          </a:bodyPr>
          <a:lstStyle/>
          <a:p>
            <a:pPr algn="r" rtl="1"/>
            <a:r>
              <a:rPr lang="ar-SY" altLang="sr-Latn-CS" sz="5400" b="1" dirty="0" smtClean="0">
                <a:latin typeface="Sakkal Majalla" panose="02000000000000000000" pitchFamily="2" charset="-78"/>
                <a:ea typeface="MS PGothic" charset="-128"/>
                <a:cs typeface="Sakkal Majalla" panose="02000000000000000000" pitchFamily="2" charset="-78"/>
              </a:rPr>
              <a:t>برنامج العمل</a:t>
            </a:r>
            <a:endParaRPr lang="en-US" altLang="sr-Latn-CS" sz="5400" b="1" dirty="0">
              <a:latin typeface="Sakkal Majalla" panose="02000000000000000000" pitchFamily="2" charset="-78"/>
              <a:ea typeface="MS PGothic" charset="-128"/>
              <a:cs typeface="Sakkal Majalla" panose="02000000000000000000" pitchFamily="2" charset="-78"/>
            </a:endParaRPr>
          </a:p>
        </p:txBody>
      </p:sp>
      <p:sp>
        <p:nvSpPr>
          <p:cNvPr id="3075" name="Content Placeholder 2"/>
          <p:cNvSpPr>
            <a:spLocks noGrp="1"/>
          </p:cNvSpPr>
          <p:nvPr>
            <p:ph idx="1"/>
          </p:nvPr>
        </p:nvSpPr>
        <p:spPr>
          <a:xfrm>
            <a:off x="960921" y="1780673"/>
            <a:ext cx="9097479" cy="3258286"/>
          </a:xfrm>
        </p:spPr>
        <p:txBody>
          <a:bodyPr>
            <a:normAutofit/>
          </a:bodyPr>
          <a:lstStyle/>
          <a:p>
            <a:pPr marL="0" indent="0" algn="r" rtl="1">
              <a:lnSpc>
                <a:spcPts val="3360"/>
              </a:lnSpc>
              <a:spcBef>
                <a:spcPts val="1600"/>
              </a:spcBef>
              <a:buNone/>
              <a:defRPr/>
            </a:pPr>
            <a:endParaRPr lang="ar-SY" altLang="x-none" sz="3600" dirty="0" smtClean="0">
              <a:solidFill>
                <a:srgbClr val="000000"/>
              </a:solidFill>
              <a:latin typeface="Sakkal Majalla" panose="02000000000000000000" pitchFamily="2" charset="-78"/>
              <a:cs typeface="Sakkal Majalla" panose="02000000000000000000" pitchFamily="2" charset="-78"/>
            </a:endParaRPr>
          </a:p>
          <a:p>
            <a:pPr algn="r" rtl="1">
              <a:lnSpc>
                <a:spcPts val="3360"/>
              </a:lnSpc>
              <a:spcBef>
                <a:spcPts val="1600"/>
              </a:spcBef>
              <a:buFont typeface="Arial" panose="020B0604020202020204" pitchFamily="34" charset="0"/>
              <a:buChar char="•"/>
              <a:defRPr/>
            </a:pPr>
            <a:r>
              <a:rPr lang="ar-SY" altLang="x-none" sz="3600" dirty="0" smtClean="0">
                <a:solidFill>
                  <a:srgbClr val="000000"/>
                </a:solidFill>
                <a:latin typeface="Sakkal Majalla" panose="02000000000000000000" pitchFamily="2" charset="-78"/>
                <a:cs typeface="Sakkal Majalla" panose="02000000000000000000" pitchFamily="2" charset="-78"/>
              </a:rPr>
              <a:t>الأدلة الإلكترونية – تذكير</a:t>
            </a:r>
          </a:p>
          <a:p>
            <a:pPr algn="r" rtl="1">
              <a:lnSpc>
                <a:spcPts val="3360"/>
              </a:lnSpc>
              <a:spcBef>
                <a:spcPts val="1600"/>
              </a:spcBef>
              <a:buFont typeface="Arial" panose="020B0604020202020204" pitchFamily="34" charset="0"/>
              <a:buChar char="•"/>
              <a:defRPr/>
            </a:pPr>
            <a:r>
              <a:rPr lang="ar-SY" altLang="x-none" sz="3600" dirty="0" smtClean="0">
                <a:solidFill>
                  <a:srgbClr val="000000"/>
                </a:solidFill>
                <a:latin typeface="Sakkal Majalla" panose="02000000000000000000" pitchFamily="2" charset="-78"/>
                <a:cs typeface="Sakkal Majalla" panose="02000000000000000000" pitchFamily="2" charset="-78"/>
              </a:rPr>
              <a:t>نظرة معمقة لاعتبارات الأدلة الإلكترونية</a:t>
            </a:r>
          </a:p>
          <a:p>
            <a:pPr algn="r" rtl="1">
              <a:lnSpc>
                <a:spcPts val="3360"/>
              </a:lnSpc>
              <a:spcBef>
                <a:spcPts val="1600"/>
              </a:spcBef>
              <a:buFont typeface="Arial" panose="020B0604020202020204" pitchFamily="34" charset="0"/>
              <a:buChar char="•"/>
              <a:defRPr/>
            </a:pPr>
            <a:r>
              <a:rPr lang="ar-SY" altLang="x-none" sz="3600" dirty="0" smtClean="0">
                <a:solidFill>
                  <a:srgbClr val="000000"/>
                </a:solidFill>
                <a:latin typeface="Sakkal Majalla" panose="02000000000000000000" pitchFamily="2" charset="-78"/>
                <a:cs typeface="Sakkal Majalla" panose="02000000000000000000" pitchFamily="2" charset="-78"/>
              </a:rPr>
              <a:t>حالة التحقيق في الأدلة</a:t>
            </a:r>
          </a:p>
        </p:txBody>
      </p:sp>
      <p:sp>
        <p:nvSpPr>
          <p:cNvPr id="512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en-US" altLang="fr-FR" sz="1200" dirty="0">
                <a:solidFill>
                  <a:srgbClr val="898989"/>
                </a:solidFill>
              </a:rPr>
              <a:t>!</a:t>
            </a:r>
            <a:fld id="{14FF39F6-3D0E-BF4C-9D9C-23B4C09F3ED6}" type="slidenum">
              <a:rPr lang="en-US" altLang="fr-FR" sz="1200">
                <a:solidFill>
                  <a:srgbClr val="898989"/>
                </a:solidFill>
              </a:rPr>
              <a:pPr>
                <a:spcBef>
                  <a:spcPct val="0"/>
                </a:spcBef>
                <a:buFontTx/>
                <a:buNone/>
              </a:pPr>
              <a:t>2</a:t>
            </a:fld>
            <a:endParaRPr lang="en-US" altLang="fr-FR" sz="1200" dirty="0">
              <a:solidFill>
                <a:srgbClr val="898989"/>
              </a:solidFill>
            </a:endParaRPr>
          </a:p>
        </p:txBody>
      </p:sp>
    </p:spTree>
    <p:extLst>
      <p:ext uri="{BB962C8B-B14F-4D97-AF65-F5344CB8AC3E}">
        <p14:creationId xmlns:p14="http://schemas.microsoft.com/office/powerpoint/2010/main" val="2685701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406180" y="22258"/>
            <a:ext cx="6146509" cy="6835742"/>
          </a:xfrm>
        </p:spPr>
      </p:pic>
      <p:sp>
        <p:nvSpPr>
          <p:cNvPr id="5" name="Rectangle 4"/>
          <p:cNvSpPr/>
          <p:nvPr/>
        </p:nvSpPr>
        <p:spPr>
          <a:xfrm>
            <a:off x="814491" y="613868"/>
            <a:ext cx="4386137" cy="769441"/>
          </a:xfrm>
          <a:prstGeom prst="rect">
            <a:avLst/>
          </a:prstGeom>
        </p:spPr>
        <p:txBody>
          <a:bodyPr wrap="none">
            <a:spAutoFit/>
          </a:bodyPr>
          <a:lstStyle/>
          <a:p>
            <a:r>
              <a:rPr lang="en-GB" sz="4400" b="1" dirty="0" smtClean="0"/>
              <a:t>Mail11 (hash).doc</a:t>
            </a:r>
            <a:endParaRPr lang="en-GB" sz="4400" b="1" dirty="0"/>
          </a:p>
        </p:txBody>
      </p:sp>
    </p:spTree>
    <p:extLst>
      <p:ext uri="{BB962C8B-B14F-4D97-AF65-F5344CB8AC3E}">
        <p14:creationId xmlns:p14="http://schemas.microsoft.com/office/powerpoint/2010/main" val="9433903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MD5 hash of 11</a:t>
            </a:r>
            <a:r>
              <a:rPr lang="en-GB" baseline="30000" dirty="0" smtClean="0"/>
              <a:t>th</a:t>
            </a:r>
            <a:r>
              <a:rPr lang="en-GB" dirty="0" smtClean="0"/>
              <a:t> Mail (hash).doc</a:t>
            </a:r>
            <a:endParaRPr lang="en-GB" dirty="0"/>
          </a:p>
        </p:txBody>
      </p:sp>
      <p:pic>
        <p:nvPicPr>
          <p:cNvPr id="12" name="Content Placeholder 1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55298" y="1388663"/>
            <a:ext cx="8540055" cy="5488967"/>
          </a:xfrm>
        </p:spPr>
      </p:pic>
      <p:sp>
        <p:nvSpPr>
          <p:cNvPr id="13" name="TextBox 12"/>
          <p:cNvSpPr txBox="1"/>
          <p:nvPr/>
        </p:nvSpPr>
        <p:spPr>
          <a:xfrm>
            <a:off x="3462524" y="4741379"/>
            <a:ext cx="6477802" cy="523220"/>
          </a:xfrm>
          <a:prstGeom prst="rect">
            <a:avLst/>
          </a:prstGeom>
          <a:noFill/>
        </p:spPr>
        <p:txBody>
          <a:bodyPr wrap="square" rtlCol="0">
            <a:spAutoFit/>
          </a:bodyPr>
          <a:lstStyle/>
          <a:p>
            <a:r>
              <a:rPr lang="en-GB" sz="2800" dirty="0" smtClean="0"/>
              <a:t>4358069e0c514e533356c1ada6701259</a:t>
            </a:r>
            <a:endParaRPr lang="en-GB" sz="2800" dirty="0"/>
          </a:p>
        </p:txBody>
      </p:sp>
      <p:cxnSp>
        <p:nvCxnSpPr>
          <p:cNvPr id="14" name="Straight Connector 13"/>
          <p:cNvCxnSpPr/>
          <p:nvPr/>
        </p:nvCxnSpPr>
        <p:spPr>
          <a:xfrm flipV="1">
            <a:off x="6563639" y="2580362"/>
            <a:ext cx="1528175" cy="2037917"/>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45766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Y" dirty="0" smtClean="0">
                <a:latin typeface="Sakkal Majalla" panose="02000000000000000000" pitchFamily="2" charset="-78"/>
                <a:cs typeface="Sakkal Majalla" panose="02000000000000000000" pitchFamily="2" charset="-78"/>
              </a:rPr>
              <a:t>أو من وجهة نظر أخرى</a:t>
            </a:r>
            <a:endParaRPr lang="en-GB" dirty="0">
              <a:latin typeface="Sakkal Majalla" panose="02000000000000000000" pitchFamily="2" charset="-78"/>
              <a:cs typeface="Sakkal Majalla" panose="02000000000000000000" pitchFamily="2" charset="-78"/>
            </a:endParaRP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7727" y="1414554"/>
            <a:ext cx="8596545" cy="4351338"/>
          </a:xfrm>
        </p:spPr>
      </p:pic>
      <p:sp>
        <p:nvSpPr>
          <p:cNvPr id="7" name="TextBox 6"/>
          <p:cNvSpPr txBox="1"/>
          <p:nvPr/>
        </p:nvSpPr>
        <p:spPr>
          <a:xfrm>
            <a:off x="838200" y="2928556"/>
            <a:ext cx="6325644" cy="523220"/>
          </a:xfrm>
          <a:prstGeom prst="rect">
            <a:avLst/>
          </a:prstGeom>
          <a:noFill/>
        </p:spPr>
        <p:txBody>
          <a:bodyPr wrap="square" rtlCol="0">
            <a:spAutoFit/>
          </a:bodyPr>
          <a:lstStyle/>
          <a:p>
            <a:r>
              <a:rPr lang="en-GB" sz="2800" dirty="0" smtClean="0"/>
              <a:t>b5d7a782e6e37df72beaffab61cf6dbb</a:t>
            </a:r>
            <a:endParaRPr lang="en-GB" sz="2800" dirty="0"/>
          </a:p>
        </p:txBody>
      </p:sp>
      <p:sp>
        <p:nvSpPr>
          <p:cNvPr id="8" name="TextBox 7"/>
          <p:cNvSpPr txBox="1"/>
          <p:nvPr/>
        </p:nvSpPr>
        <p:spPr>
          <a:xfrm>
            <a:off x="6218965" y="3824004"/>
            <a:ext cx="6477802" cy="523220"/>
          </a:xfrm>
          <a:prstGeom prst="rect">
            <a:avLst/>
          </a:prstGeom>
          <a:noFill/>
        </p:spPr>
        <p:txBody>
          <a:bodyPr wrap="square" rtlCol="0">
            <a:spAutoFit/>
          </a:bodyPr>
          <a:lstStyle/>
          <a:p>
            <a:r>
              <a:rPr lang="en-GB" sz="2800" dirty="0" smtClean="0"/>
              <a:t>4358069e0c514e533356c1ada6701259</a:t>
            </a:r>
            <a:endParaRPr lang="en-GB" sz="2800" dirty="0"/>
          </a:p>
        </p:txBody>
      </p:sp>
      <p:cxnSp>
        <p:nvCxnSpPr>
          <p:cNvPr id="10" name="Straight Connector 9"/>
          <p:cNvCxnSpPr/>
          <p:nvPr/>
        </p:nvCxnSpPr>
        <p:spPr>
          <a:xfrm flipV="1">
            <a:off x="4459265" y="1931563"/>
            <a:ext cx="2704579" cy="1018962"/>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flipV="1">
            <a:off x="7841293" y="2304789"/>
            <a:ext cx="846326" cy="1554259"/>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20598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Y" dirty="0" smtClean="0">
                <a:latin typeface="Sakkal Majalla" panose="02000000000000000000" pitchFamily="2" charset="-78"/>
                <a:cs typeface="Sakkal Majalla" panose="02000000000000000000" pitchFamily="2" charset="-78"/>
              </a:rPr>
              <a:t>ماذا يعني ذلك؟</a:t>
            </a:r>
            <a:endParaRPr lang="en-GB"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838200" y="1825625"/>
            <a:ext cx="11353800" cy="4351338"/>
          </a:xfrm>
        </p:spPr>
        <p:txBody>
          <a:bodyPr>
            <a:normAutofit/>
          </a:bodyPr>
          <a:lstStyle/>
          <a:p>
            <a:pPr algn="r" rtl="1"/>
            <a:r>
              <a:rPr lang="ar-SY" dirty="0" smtClean="0"/>
              <a:t>إذا تم تداول الأدلة الإلكترونية بشكل سليم، فإنها تكون أحد أفضل أنواع الأدلة</a:t>
            </a:r>
          </a:p>
          <a:p>
            <a:pPr lvl="1" algn="r" rtl="1"/>
            <a:r>
              <a:rPr lang="ar-SY" dirty="0" smtClean="0"/>
              <a:t>يجب أن تكون الأدلة نفسها في كلا طرفي سلسلة المراسلات عبر البريد الإلكتروني.</a:t>
            </a:r>
          </a:p>
          <a:p>
            <a:pPr lvl="1" algn="r" rtl="1"/>
            <a:r>
              <a:rPr lang="ar-SY" dirty="0" smtClean="0"/>
              <a:t>يجب أن تكون قابلة للمقارنة مع النسخة الأصلية أو الصورة الدليل.</a:t>
            </a:r>
          </a:p>
          <a:p>
            <a:pPr lvl="1" algn="r" rtl="1"/>
            <a:r>
              <a:rPr lang="ar-SY" dirty="0" smtClean="0"/>
              <a:t>يمكن للقضاة أن يطلبوا التحقق من أي ملف.</a:t>
            </a:r>
          </a:p>
          <a:p>
            <a:pPr lvl="1" algn="r" rtl="1"/>
            <a:r>
              <a:rPr lang="ar-SY" dirty="0" smtClean="0"/>
              <a:t>يمكن أن يسأل القضاة كيف تم جمع الأدلة ومعالجتها.</a:t>
            </a:r>
          </a:p>
          <a:p>
            <a:pPr lvl="1" algn="r" rtl="1"/>
            <a:r>
              <a:rPr lang="ar-SY" dirty="0" smtClean="0"/>
              <a:t>تتوفر رسائل البريد الإلكتروني على معلومات </a:t>
            </a:r>
            <a:r>
              <a:rPr lang="ar-SY" dirty="0" err="1" smtClean="0"/>
              <a:t>ترويسية</a:t>
            </a:r>
            <a:r>
              <a:rPr lang="ar-SY" dirty="0" smtClean="0"/>
              <a:t> إضافية يمكن التحقق منها.</a:t>
            </a:r>
          </a:p>
          <a:p>
            <a:pPr lvl="1" algn="r" rtl="1"/>
            <a:r>
              <a:rPr lang="ar-SY" dirty="0" smtClean="0"/>
              <a:t>يمكن أحيانا التحقق من عناوين بروتوكول الإنترنت في البريد الإلكتروني.</a:t>
            </a:r>
          </a:p>
          <a:p>
            <a:pPr lvl="1" algn="r" rtl="1"/>
            <a:r>
              <a:rPr lang="ar-SY" dirty="0" smtClean="0"/>
              <a:t>يفضل أن يصادق طرف ثالث على صحة الأدلة.</a:t>
            </a:r>
          </a:p>
        </p:txBody>
      </p:sp>
    </p:spTree>
    <p:extLst>
      <p:ext uri="{BB962C8B-B14F-4D97-AF65-F5344CB8AC3E}">
        <p14:creationId xmlns:p14="http://schemas.microsoft.com/office/powerpoint/2010/main" val="5101910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3303392" y="674690"/>
            <a:ext cx="8229600" cy="773112"/>
          </a:xfrm>
        </p:spPr>
        <p:txBody>
          <a:bodyPr>
            <a:noAutofit/>
          </a:bodyPr>
          <a:lstStyle/>
          <a:p>
            <a:pPr algn="r" rtl="1" eaLnBrk="1" hangingPunct="1"/>
            <a:r>
              <a:rPr lang="ar-SY" altLang="sr-Latn-CS" sz="5400" dirty="0" smtClean="0">
                <a:latin typeface="Sakkal Majalla" panose="02000000000000000000" pitchFamily="2" charset="-78"/>
                <a:ea typeface="MS PGothic" charset="-128"/>
                <a:cs typeface="Sakkal Majalla" panose="02000000000000000000" pitchFamily="2" charset="-78"/>
              </a:rPr>
              <a:t>مراجعة الأهداف</a:t>
            </a:r>
            <a:endParaRPr lang="en-GB" altLang="sr-Latn-CS" sz="5400" b="1" dirty="0">
              <a:latin typeface="Sakkal Majalla" panose="02000000000000000000" pitchFamily="2" charset="-78"/>
              <a:ea typeface="MS PGothic" charset="-128"/>
              <a:cs typeface="Sakkal Majalla" panose="02000000000000000000" pitchFamily="2" charset="-78"/>
            </a:endParaRPr>
          </a:p>
        </p:txBody>
      </p:sp>
      <p:sp>
        <p:nvSpPr>
          <p:cNvPr id="4" name="Content Placeholder 2"/>
          <p:cNvSpPr txBox="1">
            <a:spLocks/>
          </p:cNvSpPr>
          <p:nvPr/>
        </p:nvSpPr>
        <p:spPr bwMode="auto">
          <a:xfrm>
            <a:off x="1066801" y="1478685"/>
            <a:ext cx="8512175" cy="4833287"/>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r" rtl="1"/>
            <a:r>
              <a:rPr lang="ar-SY" sz="3600" dirty="0">
                <a:latin typeface="Sakkal Majalla" panose="02000000000000000000" pitchFamily="2" charset="-78"/>
                <a:cs typeface="Sakkal Majalla" panose="02000000000000000000" pitchFamily="2" charset="-78"/>
              </a:rPr>
              <a:t>في نهاية هذه الحصة، سيكون المشاركون قادرين على:</a:t>
            </a:r>
            <a:endParaRPr lang="fr-FR" sz="3600" dirty="0">
              <a:latin typeface="Sakkal Majalla" panose="02000000000000000000" pitchFamily="2" charset="-78"/>
              <a:cs typeface="Sakkal Majalla" panose="02000000000000000000" pitchFamily="2" charset="-78"/>
            </a:endParaRPr>
          </a:p>
          <a:p>
            <a:pPr marL="457200" lvl="0" indent="-457200" algn="r" rtl="1">
              <a:buFont typeface="Arial" charset="0"/>
              <a:buChar char="•"/>
            </a:pPr>
            <a:r>
              <a:rPr lang="ar-SA" sz="2800" dirty="0">
                <a:latin typeface="Sakkal Majalla" panose="02000000000000000000" pitchFamily="2" charset="-78"/>
                <a:cs typeface="Sakkal Majalla" panose="02000000000000000000" pitchFamily="2" charset="-78"/>
              </a:rPr>
              <a:t>تحديد طرق المصادقة على صحة الأدلة الإلكترونية.</a:t>
            </a:r>
            <a:endParaRPr lang="ar-SY" sz="2800" dirty="0">
              <a:latin typeface="Sakkal Majalla" panose="02000000000000000000" pitchFamily="2" charset="-78"/>
              <a:cs typeface="Sakkal Majalla" panose="02000000000000000000" pitchFamily="2" charset="-78"/>
            </a:endParaRPr>
          </a:p>
          <a:p>
            <a:pPr marL="457200" lvl="0" indent="-457200" algn="r" rtl="1">
              <a:buFont typeface="Arial" charset="0"/>
              <a:buChar char="•"/>
            </a:pPr>
            <a:r>
              <a:rPr lang="ar-SA" sz="2800" dirty="0">
                <a:latin typeface="Sakkal Majalla" panose="02000000000000000000" pitchFamily="2" charset="-78"/>
                <a:cs typeface="Sakkal Majalla" panose="02000000000000000000" pitchFamily="2" charset="-78"/>
              </a:rPr>
              <a:t>مراجعة مسائل مقبولية الأدلة الإلكترونية في عملية المحاكمة</a:t>
            </a:r>
            <a:endParaRPr lang="ar-SY" sz="2800" dirty="0">
              <a:latin typeface="Sakkal Majalla" panose="02000000000000000000" pitchFamily="2" charset="-78"/>
              <a:cs typeface="Sakkal Majalla" panose="02000000000000000000" pitchFamily="2" charset="-78"/>
            </a:endParaRPr>
          </a:p>
          <a:p>
            <a:pPr marL="457200" lvl="0" indent="-457200" algn="r" rtl="1">
              <a:buFont typeface="Arial" charset="0"/>
              <a:buChar char="•"/>
            </a:pPr>
            <a:r>
              <a:rPr lang="ar-SA" sz="2800" dirty="0">
                <a:latin typeface="Sakkal Majalla" panose="02000000000000000000" pitchFamily="2" charset="-78"/>
                <a:cs typeface="Sakkal Majalla" panose="02000000000000000000" pitchFamily="2" charset="-78"/>
              </a:rPr>
              <a:t>تدارس وتفسير قيمة ملفات الأدلة </a:t>
            </a:r>
            <a:r>
              <a:rPr lang="ar-SA" sz="2800" dirty="0" smtClean="0">
                <a:latin typeface="Sakkal Majalla" panose="02000000000000000000" pitchFamily="2" charset="-78"/>
                <a:cs typeface="Sakkal Majalla" panose="02000000000000000000" pitchFamily="2" charset="-78"/>
              </a:rPr>
              <a:t>الإلكترونية</a:t>
            </a:r>
            <a:r>
              <a:rPr lang="ar-SY" sz="2900" dirty="0">
                <a:solidFill>
                  <a:srgbClr val="000000"/>
                </a:solidFill>
                <a:latin typeface="+mn-lt"/>
                <a:ea typeface="MS PGothic" charset="0"/>
                <a:cs typeface="Sakkal Majalla" panose="02000000000000000000" pitchFamily="2" charset="-78"/>
              </a:rPr>
              <a:t>.</a:t>
            </a:r>
            <a:endParaRPr lang="ar-SY" sz="2800" dirty="0">
              <a:solidFill>
                <a:srgbClr val="000000"/>
              </a:solidFill>
              <a:latin typeface="Sakkal Majalla" panose="02000000000000000000" pitchFamily="2" charset="-78"/>
              <a:ea typeface="MS PGothic" charset="0"/>
              <a:cs typeface="Sakkal Majalla" panose="02000000000000000000" pitchFamily="2" charset="-78"/>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en-US" altLang="fr-FR" sz="1200">
                <a:solidFill>
                  <a:srgbClr val="898989"/>
                </a:solidFill>
              </a:rPr>
              <a:t>!</a:t>
            </a:r>
            <a:fld id="{F3B2E02B-E4D0-E543-A71F-9CE09B73DE99}" type="slidenum">
              <a:rPr lang="en-US" altLang="fr-FR" sz="1200">
                <a:solidFill>
                  <a:srgbClr val="898989"/>
                </a:solidFill>
              </a:rPr>
              <a:pPr>
                <a:spcBef>
                  <a:spcPct val="0"/>
                </a:spcBef>
                <a:buFontTx/>
                <a:buNone/>
              </a:pPr>
              <a:t>24</a:t>
            </a:fld>
            <a:endParaRPr lang="en-US" altLang="fr-FR" sz="1200">
              <a:solidFill>
                <a:srgbClr val="898989"/>
              </a:solidFill>
            </a:endParaRPr>
          </a:p>
        </p:txBody>
      </p:sp>
    </p:spTree>
    <p:extLst>
      <p:ext uri="{BB962C8B-B14F-4D97-AF65-F5344CB8AC3E}">
        <p14:creationId xmlns:p14="http://schemas.microsoft.com/office/powerpoint/2010/main" val="1672276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10"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7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1011" name="TextBox 3"/>
          <p:cNvSpPr txBox="1">
            <a:spLocks noChangeArrowheads="1"/>
          </p:cNvSpPr>
          <p:nvPr/>
        </p:nvSpPr>
        <p:spPr bwMode="auto">
          <a:xfrm>
            <a:off x="3972662" y="4500564"/>
            <a:ext cx="4246675"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lgn="r" rtl="1">
              <a:spcBef>
                <a:spcPct val="0"/>
              </a:spcBef>
              <a:buNone/>
            </a:pPr>
            <a:r>
              <a:rPr lang="ar-SY" sz="5400" b="1" dirty="0">
                <a:latin typeface="Sakkal Majalla" panose="02000000000000000000" pitchFamily="2" charset="-78"/>
                <a:cs typeface="Sakkal Majalla" panose="02000000000000000000" pitchFamily="2" charset="-78"/>
              </a:rPr>
              <a:t>هل لديكم أي أسئلة</a:t>
            </a:r>
            <a:endParaRPr lang="en-GB" sz="5400" b="1" dirty="0">
              <a:latin typeface="Sakkal Majalla" panose="02000000000000000000" pitchFamily="2" charset="-78"/>
              <a:cs typeface="Sakkal Majalla" panose="02000000000000000000" pitchFamily="2" charset="-78"/>
            </a:endParaRPr>
          </a:p>
          <a:p>
            <a:pPr algn="r" rtl="1" eaLnBrk="1" hangingPunct="1">
              <a:spcBef>
                <a:spcPct val="0"/>
              </a:spcBef>
              <a:buFontTx/>
              <a:buNone/>
            </a:pPr>
            <a:endParaRPr lang="en-GB" altLang="sr-Latn-CS" sz="5400" b="1" dirty="0"/>
          </a:p>
        </p:txBody>
      </p:sp>
      <p:sp>
        <p:nvSpPr>
          <p:cNvPr id="17101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fld id="{85B6B2C1-DC96-2049-AA3E-84BA029B3B1D}" type="slidenum">
              <a:rPr lang="en-US" altLang="fr-FR" sz="1200">
                <a:solidFill>
                  <a:srgbClr val="898989"/>
                </a:solidFill>
              </a:rPr>
              <a:pPr>
                <a:spcBef>
                  <a:spcPct val="0"/>
                </a:spcBef>
                <a:buFontTx/>
                <a:buNone/>
              </a:pPr>
              <a:t>25</a:t>
            </a:fld>
            <a:endParaRPr lang="en-US" altLang="fr-FR" sz="1200">
              <a:solidFill>
                <a:srgbClr val="898989"/>
              </a:solidFill>
            </a:endParaRPr>
          </a:p>
        </p:txBody>
      </p:sp>
    </p:spTree>
    <p:extLst>
      <p:ext uri="{BB962C8B-B14F-4D97-AF65-F5344CB8AC3E}">
        <p14:creationId xmlns:p14="http://schemas.microsoft.com/office/powerpoint/2010/main" val="15935944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3100388" y="705573"/>
            <a:ext cx="8229600" cy="773112"/>
          </a:xfrm>
        </p:spPr>
        <p:txBody>
          <a:bodyPr>
            <a:noAutofit/>
          </a:bodyPr>
          <a:lstStyle/>
          <a:p>
            <a:pPr algn="r" rtl="1" eaLnBrk="1" hangingPunct="1"/>
            <a:r>
              <a:rPr lang="ar-SY" altLang="sr-Latn-CS" sz="5400" b="1" dirty="0" smtClean="0">
                <a:latin typeface="Sakkal Majalla" panose="02000000000000000000" pitchFamily="2" charset="-78"/>
                <a:ea typeface="MS PGothic" charset="-128"/>
                <a:cs typeface="Sakkal Majalla" panose="02000000000000000000" pitchFamily="2" charset="-78"/>
              </a:rPr>
              <a:t>أهداف الحصة</a:t>
            </a:r>
            <a:endParaRPr lang="en-GB" altLang="sr-Latn-CS" sz="5400" b="1" dirty="0">
              <a:latin typeface="Sakkal Majalla" panose="02000000000000000000" pitchFamily="2" charset="-78"/>
              <a:ea typeface="MS PGothic" charset="-128"/>
              <a:cs typeface="Sakkal Majalla" panose="02000000000000000000" pitchFamily="2" charset="-78"/>
            </a:endParaRPr>
          </a:p>
        </p:txBody>
      </p:sp>
      <p:sp>
        <p:nvSpPr>
          <p:cNvPr id="4" name="Content Placeholder 2"/>
          <p:cNvSpPr txBox="1">
            <a:spLocks/>
          </p:cNvSpPr>
          <p:nvPr/>
        </p:nvSpPr>
        <p:spPr bwMode="auto">
          <a:xfrm>
            <a:off x="2347913" y="1377084"/>
            <a:ext cx="8512175" cy="4833287"/>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just" rtl="1">
              <a:spcBef>
                <a:spcPct val="20000"/>
              </a:spcBef>
              <a:buFont typeface="Arial" charset="0"/>
              <a:buNone/>
              <a:defRPr/>
            </a:pPr>
            <a:endParaRPr lang="ar-SY" sz="3200" dirty="0" smtClean="0">
              <a:solidFill>
                <a:srgbClr val="000000"/>
              </a:solidFill>
              <a:latin typeface="Sakkal Majalla" panose="02000000000000000000" pitchFamily="2" charset="-78"/>
              <a:ea typeface="MS PGothic" charset="0"/>
              <a:cs typeface="Sakkal Majalla" panose="02000000000000000000" pitchFamily="2" charset="-78"/>
            </a:endParaRPr>
          </a:p>
          <a:p>
            <a:pPr algn="r" rtl="1"/>
            <a:r>
              <a:rPr lang="ar-SY" sz="4000" dirty="0">
                <a:latin typeface="Sakkal Majalla" panose="02000000000000000000" pitchFamily="2" charset="-78"/>
                <a:cs typeface="Sakkal Majalla" panose="02000000000000000000" pitchFamily="2" charset="-78"/>
              </a:rPr>
              <a:t>في نهاية هذه الحصة، سيكون المشاركون قادرين على:</a:t>
            </a:r>
            <a:endParaRPr lang="fr-FR" sz="4000" dirty="0">
              <a:latin typeface="Sakkal Majalla" panose="02000000000000000000" pitchFamily="2" charset="-78"/>
              <a:cs typeface="Sakkal Majalla" panose="02000000000000000000" pitchFamily="2" charset="-78"/>
            </a:endParaRPr>
          </a:p>
          <a:p>
            <a:pPr marL="457200" lvl="0" indent="-457200" algn="r" rtl="1">
              <a:buFont typeface="Arial" charset="0"/>
              <a:buChar char="•"/>
            </a:pPr>
            <a:r>
              <a:rPr lang="ar-SA" sz="3200" dirty="0" smtClean="0">
                <a:latin typeface="Sakkal Majalla" panose="02000000000000000000" pitchFamily="2" charset="-78"/>
                <a:cs typeface="Sakkal Majalla" panose="02000000000000000000" pitchFamily="2" charset="-78"/>
              </a:rPr>
              <a:t>تحديد </a:t>
            </a:r>
            <a:r>
              <a:rPr lang="ar-SA" sz="3200" dirty="0">
                <a:latin typeface="Sakkal Majalla" panose="02000000000000000000" pitchFamily="2" charset="-78"/>
                <a:cs typeface="Sakkal Majalla" panose="02000000000000000000" pitchFamily="2" charset="-78"/>
              </a:rPr>
              <a:t>طرق المصادقة على صحة الأدلة </a:t>
            </a:r>
            <a:r>
              <a:rPr lang="ar-SA" sz="3200" dirty="0" smtClean="0">
                <a:latin typeface="Sakkal Majalla" panose="02000000000000000000" pitchFamily="2" charset="-78"/>
                <a:cs typeface="Sakkal Majalla" panose="02000000000000000000" pitchFamily="2" charset="-78"/>
              </a:rPr>
              <a:t>الإلكترونية.</a:t>
            </a:r>
            <a:endParaRPr lang="ar-SY" sz="3200" dirty="0">
              <a:latin typeface="Sakkal Majalla" panose="02000000000000000000" pitchFamily="2" charset="-78"/>
              <a:cs typeface="Sakkal Majalla" panose="02000000000000000000" pitchFamily="2" charset="-78"/>
            </a:endParaRPr>
          </a:p>
          <a:p>
            <a:pPr marL="457200" lvl="0" indent="-457200" algn="r" rtl="1">
              <a:buFont typeface="Arial" charset="0"/>
              <a:buChar char="•"/>
            </a:pPr>
            <a:r>
              <a:rPr lang="ar-SA" sz="3200" dirty="0" smtClean="0">
                <a:latin typeface="Sakkal Majalla" panose="02000000000000000000" pitchFamily="2" charset="-78"/>
                <a:cs typeface="Sakkal Majalla" panose="02000000000000000000" pitchFamily="2" charset="-78"/>
              </a:rPr>
              <a:t>مراجعة </a:t>
            </a:r>
            <a:r>
              <a:rPr lang="ar-SA" sz="3200" dirty="0">
                <a:latin typeface="Sakkal Majalla" panose="02000000000000000000" pitchFamily="2" charset="-78"/>
                <a:cs typeface="Sakkal Majalla" panose="02000000000000000000" pitchFamily="2" charset="-78"/>
              </a:rPr>
              <a:t>مسائل مقبولية الأدلة الإلكترونية في عملية </a:t>
            </a:r>
            <a:r>
              <a:rPr lang="ar-SA" sz="3200" dirty="0" smtClean="0">
                <a:latin typeface="Sakkal Majalla" panose="02000000000000000000" pitchFamily="2" charset="-78"/>
                <a:cs typeface="Sakkal Majalla" panose="02000000000000000000" pitchFamily="2" charset="-78"/>
              </a:rPr>
              <a:t>المحاكمة</a:t>
            </a:r>
            <a:endParaRPr lang="ar-SY" sz="3200" dirty="0">
              <a:latin typeface="Sakkal Majalla" panose="02000000000000000000" pitchFamily="2" charset="-78"/>
              <a:cs typeface="Sakkal Majalla" panose="02000000000000000000" pitchFamily="2" charset="-78"/>
            </a:endParaRPr>
          </a:p>
          <a:p>
            <a:pPr marL="457200" lvl="0" indent="-457200" algn="r" rtl="1">
              <a:buFont typeface="Arial" charset="0"/>
              <a:buChar char="•"/>
            </a:pPr>
            <a:r>
              <a:rPr lang="ar-SA" sz="3200" dirty="0" smtClean="0">
                <a:latin typeface="Sakkal Majalla" panose="02000000000000000000" pitchFamily="2" charset="-78"/>
                <a:cs typeface="Sakkal Majalla" panose="02000000000000000000" pitchFamily="2" charset="-78"/>
              </a:rPr>
              <a:t>تدارس </a:t>
            </a:r>
            <a:r>
              <a:rPr lang="ar-SA" sz="3200" dirty="0">
                <a:latin typeface="Sakkal Majalla" panose="02000000000000000000" pitchFamily="2" charset="-78"/>
                <a:cs typeface="Sakkal Majalla" panose="02000000000000000000" pitchFamily="2" charset="-78"/>
              </a:rPr>
              <a:t>وتفسير قيمة ملفات الأدلة </a:t>
            </a:r>
            <a:r>
              <a:rPr lang="ar-SA" sz="3200" dirty="0" smtClean="0">
                <a:latin typeface="Sakkal Majalla" panose="02000000000000000000" pitchFamily="2" charset="-78"/>
                <a:cs typeface="Sakkal Majalla" panose="02000000000000000000" pitchFamily="2" charset="-78"/>
              </a:rPr>
              <a:t>الإلكترونية</a:t>
            </a:r>
            <a:endParaRPr lang="ar-SY" sz="3200" dirty="0">
              <a:solidFill>
                <a:srgbClr val="000000"/>
              </a:solidFill>
              <a:latin typeface="Sakkal Majalla" panose="02000000000000000000" pitchFamily="2" charset="-78"/>
              <a:ea typeface="MS PGothic" charset="0"/>
              <a:cs typeface="Sakkal Majalla" panose="02000000000000000000" pitchFamily="2" charset="-78"/>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en-US" altLang="fr-FR" sz="1200" dirty="0">
                <a:solidFill>
                  <a:srgbClr val="898989"/>
                </a:solidFill>
              </a:rPr>
              <a:t>!</a:t>
            </a:r>
            <a:fld id="{F3B2E02B-E4D0-E543-A71F-9CE09B73DE99}" type="slidenum">
              <a:rPr lang="en-US" altLang="fr-FR" sz="1200">
                <a:solidFill>
                  <a:srgbClr val="898989"/>
                </a:solidFill>
              </a:rPr>
              <a:pPr>
                <a:spcBef>
                  <a:spcPct val="0"/>
                </a:spcBef>
                <a:buFontTx/>
                <a:buNone/>
              </a:pPr>
              <a:t>3</a:t>
            </a:fld>
            <a:endParaRPr lang="en-US" altLang="fr-FR" sz="1200" dirty="0">
              <a:solidFill>
                <a:srgbClr val="898989"/>
              </a:solidFill>
            </a:endParaRPr>
          </a:p>
        </p:txBody>
      </p:sp>
    </p:spTree>
    <p:extLst>
      <p:ext uri="{BB962C8B-B14F-4D97-AF65-F5344CB8AC3E}">
        <p14:creationId xmlns:p14="http://schemas.microsoft.com/office/powerpoint/2010/main" val="362183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Y" sz="5400" b="1" dirty="0" smtClean="0">
                <a:latin typeface="Sakkal Majalla" panose="02000000000000000000" pitchFamily="2" charset="-78"/>
                <a:cs typeface="Sakkal Majalla" panose="02000000000000000000" pitchFamily="2" charset="-78"/>
              </a:rPr>
              <a:t>الأدلة الإلكترونية</a:t>
            </a:r>
            <a:endParaRPr lang="en-US" sz="5400" b="1"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3031022" y="1523199"/>
            <a:ext cx="8229600" cy="4907038"/>
          </a:xfrm>
        </p:spPr>
        <p:txBody>
          <a:bodyPr>
            <a:noAutofit/>
          </a:bodyPr>
          <a:lstStyle/>
          <a:p>
            <a:pPr marL="93663" indent="-3175" algn="just" rtl="1">
              <a:buNone/>
            </a:pPr>
            <a:r>
              <a:rPr lang="ar-SY" sz="3200" dirty="0">
                <a:latin typeface="Sakkal Majalla" panose="02000000000000000000" pitchFamily="2" charset="-78"/>
                <a:cs typeface="Sakkal Majalla" panose="02000000000000000000" pitchFamily="2" charset="-78"/>
              </a:rPr>
              <a:t>لا يوجد تعريف مقبول دوليًا للأدلة الإلكترونية. ومع ذلك، تتوفر جميع البلدان على لوائح تحتوي على مبادئ وقواعد تشير، بطريقة ما، إلى </a:t>
            </a:r>
            <a:r>
              <a:rPr lang="ar-SY" sz="3200" u="sng" dirty="0">
                <a:latin typeface="Sakkal Majalla" panose="02000000000000000000" pitchFamily="2" charset="-78"/>
                <a:cs typeface="Sakkal Majalla" panose="02000000000000000000" pitchFamily="2" charset="-78"/>
              </a:rPr>
              <a:t>الأدلة الإلكترونية</a:t>
            </a:r>
            <a:r>
              <a:rPr lang="ar-SY" sz="3200" dirty="0">
                <a:latin typeface="Sakkal Majalla" panose="02000000000000000000" pitchFamily="2" charset="-78"/>
                <a:cs typeface="Sakkal Majalla" panose="02000000000000000000" pitchFamily="2" charset="-78"/>
              </a:rPr>
              <a:t>.</a:t>
            </a:r>
          </a:p>
          <a:p>
            <a:pPr marL="93663" indent="-3175" algn="just" rtl="1">
              <a:buNone/>
            </a:pPr>
            <a:endParaRPr lang="ar-SY" sz="3200" dirty="0">
              <a:latin typeface="Sakkal Majalla" panose="02000000000000000000" pitchFamily="2" charset="-78"/>
              <a:cs typeface="Sakkal Majalla" panose="02000000000000000000" pitchFamily="2" charset="-78"/>
            </a:endParaRPr>
          </a:p>
          <a:p>
            <a:pPr marL="93663" indent="-3175" algn="just" rtl="1">
              <a:buNone/>
            </a:pPr>
            <a:r>
              <a:rPr lang="ar-SY" sz="3200" dirty="0">
                <a:latin typeface="Sakkal Majalla" panose="02000000000000000000" pitchFamily="2" charset="-78"/>
                <a:cs typeface="Sakkal Majalla" panose="02000000000000000000" pitchFamily="2" charset="-78"/>
              </a:rPr>
              <a:t>"التعريف" الوارد في دليل مجلس أوروبا هو الآتي:</a:t>
            </a:r>
          </a:p>
          <a:p>
            <a:pPr marL="93663" indent="-3175" algn="just" rtl="1">
              <a:buNone/>
            </a:pPr>
            <a:r>
              <a:rPr lang="ar-SY" sz="3200" b="1" dirty="0">
                <a:latin typeface="Sakkal Majalla" panose="02000000000000000000" pitchFamily="2" charset="-78"/>
                <a:cs typeface="Sakkal Majalla" panose="02000000000000000000" pitchFamily="2" charset="-78"/>
              </a:rPr>
              <a:t>"أي معلومات يتم توليدها أو تخزينها أو نقلها بشكل رقمي قد تكون مطلوبة لاحقًا لإثبات أو نفي فعل متنازع عليه في إجراءات قانونية</a:t>
            </a:r>
            <a:r>
              <a:rPr lang="ar-SY" sz="3200" b="1" dirty="0" smtClean="0">
                <a:latin typeface="Sakkal Majalla" panose="02000000000000000000" pitchFamily="2" charset="-78"/>
                <a:cs typeface="Sakkal Majalla" panose="02000000000000000000" pitchFamily="2" charset="-78"/>
              </a:rPr>
              <a:t>".</a:t>
            </a:r>
            <a:endParaRPr lang="ar-SY" sz="3200" dirty="0" smtClean="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6260392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Y" sz="5400" b="1" dirty="0" smtClean="0">
                <a:latin typeface="Sakkal Majalla" panose="02000000000000000000" pitchFamily="2" charset="-78"/>
                <a:cs typeface="Sakkal Majalla" panose="02000000000000000000" pitchFamily="2" charset="-78"/>
              </a:rPr>
              <a:t>خصائص فريدة</a:t>
            </a:r>
            <a:endParaRPr lang="en-US" sz="5400" b="1"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p:txBody>
          <a:bodyPr>
            <a:normAutofit/>
          </a:bodyPr>
          <a:lstStyle/>
          <a:p>
            <a:pPr algn="just" rtl="1"/>
            <a:r>
              <a:rPr lang="ar-SY" sz="3600" dirty="0">
                <a:latin typeface="Sakkal Majalla" panose="02000000000000000000" pitchFamily="2" charset="-78"/>
                <a:cs typeface="Sakkal Majalla" panose="02000000000000000000" pitchFamily="2" charset="-78"/>
              </a:rPr>
              <a:t>غير مرئية للعين غير المتمرسة</a:t>
            </a:r>
          </a:p>
          <a:p>
            <a:pPr algn="just" rtl="1"/>
            <a:r>
              <a:rPr lang="ar-SY" sz="3600" dirty="0">
                <a:latin typeface="Sakkal Majalla" panose="02000000000000000000" pitchFamily="2" charset="-78"/>
                <a:cs typeface="Sakkal Majalla" panose="02000000000000000000" pitchFamily="2" charset="-78"/>
              </a:rPr>
              <a:t>قد تحتاج إلى تفسير من قبل أ</a:t>
            </a:r>
            <a:r>
              <a:rPr lang="ar-SY" sz="3600" dirty="0" smtClean="0">
                <a:latin typeface="Sakkal Majalla" panose="02000000000000000000" pitchFamily="2" charset="-78"/>
                <a:cs typeface="Sakkal Majalla" panose="02000000000000000000" pitchFamily="2" charset="-78"/>
              </a:rPr>
              <a:t>خصائي</a:t>
            </a:r>
            <a:endParaRPr lang="ar-SY" sz="3600" dirty="0">
              <a:latin typeface="Sakkal Majalla" panose="02000000000000000000" pitchFamily="2" charset="-78"/>
              <a:cs typeface="Sakkal Majalla" panose="02000000000000000000" pitchFamily="2" charset="-78"/>
            </a:endParaRPr>
          </a:p>
          <a:p>
            <a:pPr algn="just" rtl="1"/>
            <a:r>
              <a:rPr lang="ar-SY" sz="3600" dirty="0">
                <a:latin typeface="Sakkal Majalla" panose="02000000000000000000" pitchFamily="2" charset="-78"/>
                <a:cs typeface="Sakkal Majalla" panose="02000000000000000000" pitchFamily="2" charset="-78"/>
              </a:rPr>
              <a:t>شديدة التقلب</a:t>
            </a:r>
          </a:p>
          <a:p>
            <a:pPr algn="just" rtl="1"/>
            <a:r>
              <a:rPr lang="ar-SY" sz="3600" dirty="0">
                <a:latin typeface="Sakkal Majalla" panose="02000000000000000000" pitchFamily="2" charset="-78"/>
                <a:cs typeface="Sakkal Majalla" panose="02000000000000000000" pitchFamily="2" charset="-78"/>
              </a:rPr>
              <a:t>يمكن تغييرها أو إتلافها عن طريق الاستخدام العادي</a:t>
            </a:r>
          </a:p>
          <a:p>
            <a:pPr algn="just" rtl="1"/>
            <a:r>
              <a:rPr lang="ar-SY" sz="3600" dirty="0">
                <a:latin typeface="Sakkal Majalla" panose="02000000000000000000" pitchFamily="2" charset="-78"/>
                <a:cs typeface="Sakkal Majalla" panose="02000000000000000000" pitchFamily="2" charset="-78"/>
              </a:rPr>
              <a:t>يمكن استنساخها إلى ما لا </a:t>
            </a:r>
            <a:r>
              <a:rPr lang="ar-SY" sz="3600" dirty="0" smtClean="0">
                <a:latin typeface="Sakkal Majalla" panose="02000000000000000000" pitchFamily="2" charset="-78"/>
                <a:cs typeface="Sakkal Majalla" panose="02000000000000000000" pitchFamily="2" charset="-78"/>
              </a:rPr>
              <a:t>نهاية</a:t>
            </a:r>
            <a:endParaRPr lang="ar-SY" sz="36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914631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lnSpc>
                <a:spcPts val="3360"/>
              </a:lnSpc>
              <a:spcBef>
                <a:spcPts val="1600"/>
              </a:spcBef>
              <a:buFont typeface="Arial" panose="020B0604020202020204" pitchFamily="34" charset="0"/>
              <a:buChar char="•"/>
              <a:defRPr/>
            </a:pPr>
            <a:r>
              <a:rPr lang="ar-SY" altLang="x-none" sz="5400" dirty="0">
                <a:solidFill>
                  <a:srgbClr val="000000"/>
                </a:solidFill>
                <a:latin typeface="Sakkal Majalla" panose="02000000000000000000" pitchFamily="2" charset="-78"/>
                <a:cs typeface="Sakkal Majalla" panose="02000000000000000000" pitchFamily="2" charset="-78"/>
              </a:rPr>
              <a:t>نظرة معمقة لاعتبارات الأدلة الإلكترونية</a:t>
            </a:r>
          </a:p>
        </p:txBody>
      </p:sp>
      <p:sp>
        <p:nvSpPr>
          <p:cNvPr id="3" name="Content Placeholder 2"/>
          <p:cNvSpPr>
            <a:spLocks noGrp="1"/>
          </p:cNvSpPr>
          <p:nvPr>
            <p:ph idx="1"/>
          </p:nvPr>
        </p:nvSpPr>
        <p:spPr/>
        <p:txBody>
          <a:bodyPr>
            <a:noAutofit/>
          </a:bodyPr>
          <a:lstStyle/>
          <a:p>
            <a:pPr algn="r" rtl="1"/>
            <a:r>
              <a:rPr lang="ar-SY" sz="3200" dirty="0" smtClean="0">
                <a:latin typeface="Sakkal Majalla" panose="02000000000000000000" pitchFamily="2" charset="-78"/>
                <a:cs typeface="Sakkal Majalla" panose="02000000000000000000" pitchFamily="2" charset="-78"/>
              </a:rPr>
              <a:t>يتعامل معها الأخصائيون</a:t>
            </a:r>
          </a:p>
          <a:p>
            <a:pPr algn="r" rtl="1"/>
            <a:r>
              <a:rPr lang="ar-SY" sz="3200" dirty="0" smtClean="0">
                <a:latin typeface="Sakkal Majalla" panose="02000000000000000000" pitchFamily="2" charset="-78"/>
                <a:cs typeface="Sakkal Majalla" panose="02000000000000000000" pitchFamily="2" charset="-78"/>
              </a:rPr>
              <a:t>تطور سريع لمصادر الأدلة الإلكترونية</a:t>
            </a:r>
          </a:p>
          <a:p>
            <a:pPr algn="r" rtl="1"/>
            <a:r>
              <a:rPr lang="ar-SY" sz="3200" dirty="0" smtClean="0">
                <a:latin typeface="Sakkal Majalla" panose="02000000000000000000" pitchFamily="2" charset="-78"/>
                <a:cs typeface="Sakkal Majalla" panose="02000000000000000000" pitchFamily="2" charset="-78"/>
              </a:rPr>
              <a:t>استخدام الإجراءات والتقنيات والأدوات الصحيحة</a:t>
            </a:r>
          </a:p>
          <a:p>
            <a:pPr algn="r" rtl="1"/>
            <a:r>
              <a:rPr lang="ar-SY" sz="3200" dirty="0" smtClean="0">
                <a:latin typeface="Sakkal Majalla" panose="02000000000000000000" pitchFamily="2" charset="-78"/>
                <a:cs typeface="Sakkal Majalla" panose="02000000000000000000" pitchFamily="2" charset="-78"/>
              </a:rPr>
              <a:t>المقبولية</a:t>
            </a:r>
          </a:p>
          <a:p>
            <a:pPr algn="r" rtl="1"/>
            <a:r>
              <a:rPr lang="ar-SY" sz="3200" dirty="0" smtClean="0">
                <a:latin typeface="Sakkal Majalla" panose="02000000000000000000" pitchFamily="2" charset="-78"/>
                <a:cs typeface="Sakkal Majalla" panose="02000000000000000000" pitchFamily="2" charset="-78"/>
              </a:rPr>
              <a:t>الصلاحية</a:t>
            </a:r>
          </a:p>
          <a:p>
            <a:pPr algn="r" rtl="1"/>
            <a:r>
              <a:rPr lang="ar-SY" sz="3200" dirty="0" smtClean="0">
                <a:latin typeface="Sakkal Majalla" panose="02000000000000000000" pitchFamily="2" charset="-78"/>
                <a:cs typeface="Sakkal Majalla" panose="02000000000000000000" pitchFamily="2" charset="-78"/>
              </a:rPr>
              <a:t>الاكتمال</a:t>
            </a:r>
          </a:p>
          <a:p>
            <a:pPr algn="r" rtl="1"/>
            <a:r>
              <a:rPr lang="ar-SY" sz="3200" dirty="0" smtClean="0">
                <a:latin typeface="Sakkal Majalla" panose="02000000000000000000" pitchFamily="2" charset="-78"/>
                <a:cs typeface="Sakkal Majalla" panose="02000000000000000000" pitchFamily="2" charset="-78"/>
              </a:rPr>
              <a:t>الموثوقية</a:t>
            </a:r>
          </a:p>
          <a:p>
            <a:pPr algn="r" rtl="1"/>
            <a:r>
              <a:rPr lang="ar-SY" sz="3200" dirty="0" smtClean="0">
                <a:latin typeface="Sakkal Majalla" panose="02000000000000000000" pitchFamily="2" charset="-78"/>
                <a:cs typeface="Sakkal Majalla" panose="02000000000000000000" pitchFamily="2" charset="-78"/>
              </a:rPr>
              <a:t>المصداقية</a:t>
            </a:r>
          </a:p>
          <a:p>
            <a:pPr algn="r" rtl="1"/>
            <a:r>
              <a:rPr lang="ar-SY" sz="3200" dirty="0" smtClean="0">
                <a:latin typeface="Sakkal Majalla" panose="02000000000000000000" pitchFamily="2" charset="-78"/>
                <a:cs typeface="Sakkal Majalla" panose="02000000000000000000" pitchFamily="2" charset="-78"/>
              </a:rPr>
              <a:t>التناسب</a:t>
            </a:r>
          </a:p>
          <a:p>
            <a:pPr marL="0" indent="0">
              <a:buNone/>
            </a:pPr>
            <a:endParaRPr lang="en-GB" sz="3200" dirty="0">
              <a:latin typeface="Sakkal Majalla" panose="02000000000000000000" pitchFamily="2" charset="-78"/>
              <a:cs typeface="Sakkal Majalla" panose="02000000000000000000" pitchFamily="2" charset="-78"/>
            </a:endParaRPr>
          </a:p>
          <a:p>
            <a:pPr marL="0" indent="0">
              <a:buNone/>
            </a:pPr>
            <a:endParaRPr lang="en-US" sz="32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2066833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Y" dirty="0">
                <a:latin typeface="Sakkal Majalla" panose="02000000000000000000" pitchFamily="2" charset="-78"/>
                <a:cs typeface="Sakkal Majalla" panose="02000000000000000000" pitchFamily="2" charset="-78"/>
              </a:rPr>
              <a:t>يتعامل معها الأخصائيون</a:t>
            </a:r>
          </a:p>
        </p:txBody>
      </p:sp>
      <p:sp>
        <p:nvSpPr>
          <p:cNvPr id="3" name="Content Placeholder 2"/>
          <p:cNvSpPr>
            <a:spLocks noGrp="1"/>
          </p:cNvSpPr>
          <p:nvPr>
            <p:ph idx="1"/>
          </p:nvPr>
        </p:nvSpPr>
        <p:spPr>
          <a:xfrm>
            <a:off x="749300" y="1546225"/>
            <a:ext cx="10515600" cy="4351338"/>
          </a:xfrm>
        </p:spPr>
        <p:txBody>
          <a:bodyPr>
            <a:normAutofit/>
          </a:bodyPr>
          <a:lstStyle/>
          <a:p>
            <a:pPr algn="just" rtl="1"/>
            <a:r>
              <a:rPr lang="ar-SY" dirty="0">
                <a:latin typeface="Sakkal Majalla" panose="02000000000000000000" pitchFamily="2" charset="-78"/>
                <a:cs typeface="Sakkal Majalla" panose="02000000000000000000" pitchFamily="2" charset="-78"/>
              </a:rPr>
              <a:t> </a:t>
            </a:r>
            <a:r>
              <a:rPr lang="ar-SY" dirty="0" smtClean="0">
                <a:latin typeface="Sakkal Majalla" panose="02000000000000000000" pitchFamily="2" charset="-78"/>
                <a:cs typeface="Sakkal Majalla" panose="02000000000000000000" pitchFamily="2" charset="-78"/>
              </a:rPr>
              <a:t>ليس من الضروري أن تقدم </a:t>
            </a:r>
            <a:r>
              <a:rPr lang="ar-SY" dirty="0">
                <a:latin typeface="Sakkal Majalla" panose="02000000000000000000" pitchFamily="2" charset="-78"/>
                <a:cs typeface="Sakkal Majalla" panose="02000000000000000000" pitchFamily="2" charset="-78"/>
              </a:rPr>
              <a:t>كل الأدلة الإلكترونية </a:t>
            </a:r>
            <a:r>
              <a:rPr lang="ar-SY" dirty="0" smtClean="0">
                <a:latin typeface="Sakkal Majalla" panose="02000000000000000000" pitchFamily="2" charset="-78"/>
                <a:cs typeface="Sakkal Majalla" panose="02000000000000000000" pitchFamily="2" charset="-78"/>
              </a:rPr>
              <a:t>من </a:t>
            </a:r>
            <a:r>
              <a:rPr lang="ar-SY" dirty="0">
                <a:latin typeface="Sakkal Majalla" panose="02000000000000000000" pitchFamily="2" charset="-78"/>
                <a:cs typeface="Sakkal Majalla" panose="02000000000000000000" pitchFamily="2" charset="-78"/>
              </a:rPr>
              <a:t>قبل </a:t>
            </a:r>
            <a:r>
              <a:rPr lang="ar-SY" dirty="0" smtClean="0">
                <a:latin typeface="Sakkal Majalla" panose="02000000000000000000" pitchFamily="2" charset="-78"/>
                <a:cs typeface="Sakkal Majalla" panose="02000000000000000000" pitchFamily="2" charset="-78"/>
              </a:rPr>
              <a:t>"خبير" لدى المحاكم.</a:t>
            </a:r>
          </a:p>
          <a:p>
            <a:pPr marL="0" indent="0" algn="just" rtl="1">
              <a:buNone/>
            </a:pPr>
            <a:endParaRPr lang="ar-SY" dirty="0">
              <a:latin typeface="Sakkal Majalla" panose="02000000000000000000" pitchFamily="2" charset="-78"/>
              <a:cs typeface="Sakkal Majalla" panose="02000000000000000000" pitchFamily="2" charset="-78"/>
            </a:endParaRPr>
          </a:p>
          <a:p>
            <a:pPr algn="just" rtl="1"/>
            <a:r>
              <a:rPr lang="ar-SY" dirty="0">
                <a:latin typeface="Sakkal Majalla" panose="02000000000000000000" pitchFamily="2" charset="-78"/>
                <a:cs typeface="Sakkal Majalla" panose="02000000000000000000" pitchFamily="2" charset="-78"/>
              </a:rPr>
              <a:t>يمكن تقديم الأدلة الوقائعية من قبل أي شاهد يتبع الإجراءات الصحيحة ويمتثل </a:t>
            </a:r>
            <a:r>
              <a:rPr lang="ar-SY" dirty="0" smtClean="0">
                <a:latin typeface="Sakkal Majalla" panose="02000000000000000000" pitchFamily="2" charset="-78"/>
                <a:cs typeface="Sakkal Majalla" panose="02000000000000000000" pitchFamily="2" charset="-78"/>
              </a:rPr>
              <a:t>للتشريعات.</a:t>
            </a:r>
          </a:p>
          <a:p>
            <a:pPr algn="just" rtl="1"/>
            <a:endParaRPr lang="ar-SY" dirty="0">
              <a:latin typeface="Sakkal Majalla" panose="02000000000000000000" pitchFamily="2" charset="-78"/>
              <a:cs typeface="Sakkal Majalla" panose="02000000000000000000" pitchFamily="2" charset="-78"/>
            </a:endParaRPr>
          </a:p>
          <a:p>
            <a:pPr algn="just" rtl="1"/>
            <a:r>
              <a:rPr lang="ar-SY" dirty="0" smtClean="0">
                <a:latin typeface="Sakkal Majalla" panose="02000000000000000000" pitchFamily="2" charset="-78"/>
                <a:cs typeface="Sakkal Majalla" panose="02000000000000000000" pitchFamily="2" charset="-78"/>
              </a:rPr>
              <a:t>يتوفر كل </a:t>
            </a:r>
            <a:r>
              <a:rPr lang="ar-SY" dirty="0">
                <a:latin typeface="Sakkal Majalla" panose="02000000000000000000" pitchFamily="2" charset="-78"/>
                <a:cs typeface="Sakkal Majalla" panose="02000000000000000000" pitchFamily="2" charset="-78"/>
              </a:rPr>
              <a:t>جهاز إلكتروني </a:t>
            </a:r>
            <a:r>
              <a:rPr lang="ar-SY" dirty="0" smtClean="0">
                <a:latin typeface="Sakkal Majalla" panose="02000000000000000000" pitchFamily="2" charset="-78"/>
                <a:cs typeface="Sakkal Majalla" panose="02000000000000000000" pitchFamily="2" charset="-78"/>
              </a:rPr>
              <a:t>على خصائص محددة، </a:t>
            </a:r>
            <a:r>
              <a:rPr lang="ar-SY" dirty="0">
                <a:latin typeface="Sakkal Majalla" panose="02000000000000000000" pitchFamily="2" charset="-78"/>
                <a:cs typeface="Sakkal Majalla" panose="02000000000000000000" pitchFamily="2" charset="-78"/>
              </a:rPr>
              <a:t>لذلك يجب اتباع إجراءات محددة بدقة </a:t>
            </a:r>
            <a:r>
              <a:rPr lang="ar-SY" dirty="0" smtClean="0">
                <a:latin typeface="Sakkal Majalla" panose="02000000000000000000" pitchFamily="2" charset="-78"/>
                <a:cs typeface="Sakkal Majalla" panose="02000000000000000000" pitchFamily="2" charset="-78"/>
              </a:rPr>
              <a:t>للنفاذ إلى </a:t>
            </a:r>
            <a:r>
              <a:rPr lang="ar-SY" dirty="0">
                <a:latin typeface="Sakkal Majalla" panose="02000000000000000000" pitchFamily="2" charset="-78"/>
                <a:cs typeface="Sakkal Majalla" panose="02000000000000000000" pitchFamily="2" charset="-78"/>
              </a:rPr>
              <a:t>ذاكرته حيث </a:t>
            </a:r>
            <a:r>
              <a:rPr lang="ar-SY" dirty="0" smtClean="0">
                <a:latin typeface="Sakkal Majalla" panose="02000000000000000000" pitchFamily="2" charset="-78"/>
                <a:cs typeface="Sakkal Majalla" panose="02000000000000000000" pitchFamily="2" charset="-78"/>
              </a:rPr>
              <a:t>يمكن أن تكون الأدلة الإلكترونية مخزنة. وعندما يتعلق الأمر بأدلة إلكترونية، </a:t>
            </a:r>
            <a:r>
              <a:rPr lang="ar-SY" dirty="0">
                <a:latin typeface="Sakkal Majalla" panose="02000000000000000000" pitchFamily="2" charset="-78"/>
                <a:cs typeface="Sakkal Majalla" panose="02000000000000000000" pitchFamily="2" charset="-78"/>
              </a:rPr>
              <a:t>يتمثل أحد أبرز المخاطر في التعديل غير المقصود لجزء من الأدلة. وقد يثير ذلك شكوكاً بشأن التغييرات </a:t>
            </a:r>
            <a:r>
              <a:rPr lang="ar-SY" dirty="0" smtClean="0">
                <a:latin typeface="Sakkal Majalla" panose="02000000000000000000" pitchFamily="2" charset="-78"/>
                <a:cs typeface="Sakkal Majalla" panose="02000000000000000000" pitchFamily="2" charset="-78"/>
              </a:rPr>
              <a:t>المحددة، </a:t>
            </a:r>
            <a:r>
              <a:rPr lang="ar-SY" dirty="0">
                <a:latin typeface="Sakkal Majalla" panose="02000000000000000000" pitchFamily="2" charset="-78"/>
                <a:cs typeface="Sakkal Majalla" panose="02000000000000000000" pitchFamily="2" charset="-78"/>
              </a:rPr>
              <a:t>وما إذا كان قد تم التلاعب بالأدلة التي تدين أو </a:t>
            </a:r>
            <a:r>
              <a:rPr lang="ar-SY" dirty="0" smtClean="0">
                <a:latin typeface="Sakkal Majalla" panose="02000000000000000000" pitchFamily="2" charset="-78"/>
                <a:cs typeface="Sakkal Majalla" panose="02000000000000000000" pitchFamily="2" charset="-78"/>
              </a:rPr>
              <a:t>تبرئ المشتبه به، </a:t>
            </a:r>
            <a:r>
              <a:rPr lang="ar-SY" dirty="0">
                <a:latin typeface="Sakkal Majalla" panose="02000000000000000000" pitchFamily="2" charset="-78"/>
                <a:cs typeface="Sakkal Majalla" panose="02000000000000000000" pitchFamily="2" charset="-78"/>
              </a:rPr>
              <a:t>مما قد يثير بدوره مشاكل </a:t>
            </a:r>
            <a:r>
              <a:rPr lang="ar-SY" dirty="0" smtClean="0">
                <a:latin typeface="Sakkal Majalla" panose="02000000000000000000" pitchFamily="2" charset="-78"/>
                <a:cs typeface="Sakkal Majalla" panose="02000000000000000000" pitchFamily="2" charset="-78"/>
              </a:rPr>
              <a:t>ذات الصلة بمقبوليتها أمام المحكمة.</a:t>
            </a:r>
          </a:p>
        </p:txBody>
      </p:sp>
    </p:spTree>
    <p:extLst>
      <p:ext uri="{BB962C8B-B14F-4D97-AF65-F5344CB8AC3E}">
        <p14:creationId xmlns:p14="http://schemas.microsoft.com/office/powerpoint/2010/main" val="7275868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Y" dirty="0">
                <a:latin typeface="Sakkal Majalla" panose="02000000000000000000" pitchFamily="2" charset="-78"/>
                <a:cs typeface="Sakkal Majalla" panose="02000000000000000000" pitchFamily="2" charset="-78"/>
              </a:rPr>
              <a:t>تطور سريع لمصادر الأدلة الإلكترونية</a:t>
            </a:r>
          </a:p>
        </p:txBody>
      </p:sp>
      <p:sp>
        <p:nvSpPr>
          <p:cNvPr id="3" name="Content Placeholder 2"/>
          <p:cNvSpPr>
            <a:spLocks noGrp="1"/>
          </p:cNvSpPr>
          <p:nvPr>
            <p:ph idx="1"/>
          </p:nvPr>
        </p:nvSpPr>
        <p:spPr>
          <a:xfrm>
            <a:off x="838200" y="1825625"/>
            <a:ext cx="10515600" cy="4661802"/>
          </a:xfrm>
        </p:spPr>
        <p:txBody>
          <a:bodyPr>
            <a:normAutofit/>
          </a:bodyPr>
          <a:lstStyle/>
          <a:p>
            <a:pPr algn="just" rtl="1"/>
            <a:r>
              <a:rPr lang="ar-SY" sz="3200" dirty="0">
                <a:latin typeface="Sakkal Majalla" panose="02000000000000000000" pitchFamily="2" charset="-78"/>
                <a:cs typeface="Sakkal Majalla" panose="02000000000000000000" pitchFamily="2" charset="-78"/>
              </a:rPr>
              <a:t>تتغير مصادر الأدلة الإلكترونية </a:t>
            </a:r>
            <a:r>
              <a:rPr lang="ar-SY" sz="3200" dirty="0" smtClean="0">
                <a:latin typeface="Sakkal Majalla" panose="02000000000000000000" pitchFamily="2" charset="-78"/>
                <a:cs typeface="Sakkal Majalla" panose="02000000000000000000" pitchFamily="2" charset="-78"/>
              </a:rPr>
              <a:t>بسرعة، </a:t>
            </a:r>
            <a:r>
              <a:rPr lang="ar-SY" sz="3200" dirty="0">
                <a:latin typeface="Sakkal Majalla" panose="02000000000000000000" pitchFamily="2" charset="-78"/>
                <a:cs typeface="Sakkal Majalla" panose="02000000000000000000" pitchFamily="2" charset="-78"/>
              </a:rPr>
              <a:t>ليس فقط من الناحية الفنية ولكن </a:t>
            </a:r>
            <a:r>
              <a:rPr lang="ar-SY" sz="3200" dirty="0" smtClean="0">
                <a:latin typeface="Sakkal Majalla" panose="02000000000000000000" pitchFamily="2" charset="-78"/>
                <a:cs typeface="Sakkal Majalla" panose="02000000000000000000" pitchFamily="2" charset="-78"/>
              </a:rPr>
              <a:t>أيضًا من حيث </a:t>
            </a:r>
            <a:r>
              <a:rPr lang="ar-SY" sz="3200" dirty="0">
                <a:latin typeface="Sakkal Majalla" panose="02000000000000000000" pitchFamily="2" charset="-78"/>
                <a:cs typeface="Sakkal Majalla" panose="02000000000000000000" pitchFamily="2" charset="-78"/>
              </a:rPr>
              <a:t>التحديات التشريعية </a:t>
            </a:r>
            <a:r>
              <a:rPr lang="ar-SY" sz="3200" dirty="0" smtClean="0">
                <a:latin typeface="Sakkal Majalla" panose="02000000000000000000" pitchFamily="2" charset="-78"/>
                <a:cs typeface="Sakkal Majalla" panose="02000000000000000000" pitchFamily="2" charset="-78"/>
              </a:rPr>
              <a:t>من قبيل جمع </a:t>
            </a:r>
            <a:r>
              <a:rPr lang="ar-SY" sz="3200" dirty="0">
                <a:latin typeface="Sakkal Majalla" panose="02000000000000000000" pitchFamily="2" charset="-78"/>
                <a:cs typeface="Sakkal Majalla" panose="02000000000000000000" pitchFamily="2" charset="-78"/>
              </a:rPr>
              <a:t>الأدلة من السحابة</a:t>
            </a:r>
            <a:r>
              <a:rPr lang="ar-SY" sz="3200" dirty="0" smtClean="0">
                <a:latin typeface="Sakkal Majalla" panose="02000000000000000000" pitchFamily="2" charset="-78"/>
                <a:cs typeface="Sakkal Majalla" panose="02000000000000000000" pitchFamily="2" charset="-78"/>
              </a:rPr>
              <a:t>.</a:t>
            </a:r>
          </a:p>
          <a:p>
            <a:pPr marL="0" indent="0" algn="just" rtl="1">
              <a:buNone/>
            </a:pPr>
            <a:endParaRPr lang="ar-SY" sz="3200" dirty="0">
              <a:latin typeface="Sakkal Majalla" panose="02000000000000000000" pitchFamily="2" charset="-78"/>
              <a:cs typeface="Sakkal Majalla" panose="02000000000000000000" pitchFamily="2" charset="-78"/>
            </a:endParaRPr>
          </a:p>
          <a:p>
            <a:pPr algn="just" rtl="1"/>
            <a:r>
              <a:rPr lang="ar-SY" sz="3200" dirty="0">
                <a:latin typeface="Sakkal Majalla" panose="02000000000000000000" pitchFamily="2" charset="-78"/>
                <a:cs typeface="Sakkal Majalla" panose="02000000000000000000" pitchFamily="2" charset="-78"/>
              </a:rPr>
              <a:t>تتطور </a:t>
            </a:r>
            <a:r>
              <a:rPr lang="ar-SY" sz="3200" dirty="0" smtClean="0">
                <a:latin typeface="Sakkal Majalla" panose="02000000000000000000" pitchFamily="2" charset="-78"/>
                <a:cs typeface="Sakkal Majalla" panose="02000000000000000000" pitchFamily="2" charset="-78"/>
              </a:rPr>
              <a:t>التكنولوجيات الحديثة بسرعة كبيرة. لذلك، ثمة حاجة </a:t>
            </a:r>
            <a:r>
              <a:rPr lang="ar-SY" sz="3200" dirty="0">
                <a:latin typeface="Sakkal Majalla" panose="02000000000000000000" pitchFamily="2" charset="-78"/>
                <a:cs typeface="Sakkal Majalla" panose="02000000000000000000" pitchFamily="2" charset="-78"/>
              </a:rPr>
              <a:t>إلى تحديث مستمر ليس فقط </a:t>
            </a:r>
            <a:r>
              <a:rPr lang="ar-SY" sz="3200" dirty="0" smtClean="0">
                <a:latin typeface="Sakkal Majalla" panose="02000000000000000000" pitchFamily="2" charset="-78"/>
                <a:cs typeface="Sakkal Majalla" panose="02000000000000000000" pitchFamily="2" charset="-78"/>
              </a:rPr>
              <a:t>للمعرفة بالتكنولوجيات </a:t>
            </a:r>
            <a:r>
              <a:rPr lang="ar-SY" sz="3200" dirty="0">
                <a:latin typeface="Sakkal Majalla" panose="02000000000000000000" pitchFamily="2" charset="-78"/>
                <a:cs typeface="Sakkal Majalla" panose="02000000000000000000" pitchFamily="2" charset="-78"/>
              </a:rPr>
              <a:t>الجديدة </a:t>
            </a:r>
            <a:r>
              <a:rPr lang="ar-SY" sz="3200" dirty="0" smtClean="0">
                <a:latin typeface="Sakkal Majalla" panose="02000000000000000000" pitchFamily="2" charset="-78"/>
                <a:cs typeface="Sakkal Majalla" panose="02000000000000000000" pitchFamily="2" charset="-78"/>
              </a:rPr>
              <a:t>نفسها، </a:t>
            </a:r>
            <a:r>
              <a:rPr lang="ar-SY" sz="3200" dirty="0">
                <a:latin typeface="Sakkal Majalla" panose="02000000000000000000" pitchFamily="2" charset="-78"/>
                <a:cs typeface="Sakkal Majalla" panose="02000000000000000000" pitchFamily="2" charset="-78"/>
              </a:rPr>
              <a:t>ولكن أيضًا </a:t>
            </a:r>
            <a:r>
              <a:rPr lang="ar-SY" sz="3200" dirty="0" smtClean="0">
                <a:latin typeface="Sakkal Majalla" panose="02000000000000000000" pitchFamily="2" charset="-78"/>
                <a:cs typeface="Sakkal Majalla" panose="02000000000000000000" pitchFamily="2" charset="-78"/>
              </a:rPr>
              <a:t>بالإجراءات </a:t>
            </a:r>
            <a:r>
              <a:rPr lang="ar-SY" sz="3200" dirty="0">
                <a:latin typeface="Sakkal Majalla" panose="02000000000000000000" pitchFamily="2" charset="-78"/>
                <a:cs typeface="Sakkal Majalla" panose="02000000000000000000" pitchFamily="2" charset="-78"/>
              </a:rPr>
              <a:t>والتقنيات التي يجب تطبيقها من أجل </a:t>
            </a:r>
            <a:r>
              <a:rPr lang="ar-SY" sz="3200" dirty="0" smtClean="0">
                <a:latin typeface="Sakkal Majalla" panose="02000000000000000000" pitchFamily="2" charset="-78"/>
                <a:cs typeface="Sakkal Majalla" panose="02000000000000000000" pitchFamily="2" charset="-78"/>
              </a:rPr>
              <a:t>مصادرة محتواها وتحليله. وتختلف </a:t>
            </a:r>
            <a:r>
              <a:rPr lang="ar-SY" sz="3200" dirty="0">
                <a:latin typeface="Sakkal Majalla" panose="02000000000000000000" pitchFamily="2" charset="-78"/>
                <a:cs typeface="Sakkal Majalla" panose="02000000000000000000" pitchFamily="2" charset="-78"/>
              </a:rPr>
              <a:t>هذه الإجراءات </a:t>
            </a:r>
            <a:r>
              <a:rPr lang="ar-SY" sz="3200" dirty="0" smtClean="0">
                <a:latin typeface="Sakkal Majalla" panose="02000000000000000000" pitchFamily="2" charset="-78"/>
                <a:cs typeface="Sakkal Majalla" panose="02000000000000000000" pitchFamily="2" charset="-78"/>
              </a:rPr>
              <a:t>بحسب مصدر </a:t>
            </a:r>
            <a:r>
              <a:rPr lang="ar-SY" sz="3200" dirty="0">
                <a:latin typeface="Sakkal Majalla" panose="02000000000000000000" pitchFamily="2" charset="-78"/>
                <a:cs typeface="Sakkal Majalla" panose="02000000000000000000" pitchFamily="2" charset="-78"/>
              </a:rPr>
              <a:t>الدليل. على سبيل </a:t>
            </a:r>
            <a:r>
              <a:rPr lang="ar-SY" sz="3200" dirty="0" smtClean="0">
                <a:latin typeface="Sakkal Majalla" panose="02000000000000000000" pitchFamily="2" charset="-78"/>
                <a:cs typeface="Sakkal Majalla" panose="02000000000000000000" pitchFamily="2" charset="-78"/>
              </a:rPr>
              <a:t>المثال، تختلف إجراءات التعامل </a:t>
            </a:r>
            <a:r>
              <a:rPr lang="ar-SY" sz="3200" dirty="0">
                <a:latin typeface="Sakkal Majalla" panose="02000000000000000000" pitchFamily="2" charset="-78"/>
                <a:cs typeface="Sakkal Majalla" panose="02000000000000000000" pitchFamily="2" charset="-78"/>
              </a:rPr>
              <a:t>مع </a:t>
            </a:r>
            <a:r>
              <a:rPr lang="ar-SY" sz="3200" dirty="0" smtClean="0">
                <a:latin typeface="Sakkal Majalla" panose="02000000000000000000" pitchFamily="2" charset="-78"/>
                <a:cs typeface="Sakkal Majalla" panose="02000000000000000000" pitchFamily="2" charset="-78"/>
              </a:rPr>
              <a:t>التقنيات النقالة عن </a:t>
            </a:r>
            <a:r>
              <a:rPr lang="ar-SY" sz="3200" dirty="0">
                <a:latin typeface="Sakkal Majalla" panose="02000000000000000000" pitchFamily="2" charset="-78"/>
                <a:cs typeface="Sakkal Majalla" panose="02000000000000000000" pitchFamily="2" charset="-78"/>
              </a:rPr>
              <a:t>عملية استرداد القرص الثابت</a:t>
            </a:r>
            <a:r>
              <a:rPr lang="ar-SY" sz="3200" dirty="0" smtClean="0">
                <a:latin typeface="Sakkal Majalla" panose="02000000000000000000" pitchFamily="2" charset="-78"/>
                <a:cs typeface="Sakkal Majalla" panose="02000000000000000000" pitchFamily="2" charset="-78"/>
              </a:rPr>
              <a:t>.</a:t>
            </a:r>
            <a:endParaRPr lang="ar-SY" sz="32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1666170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1183755" cy="1325563"/>
          </a:xfrm>
        </p:spPr>
        <p:txBody>
          <a:bodyPr/>
          <a:lstStyle/>
          <a:p>
            <a:pPr algn="r" rtl="1"/>
            <a:r>
              <a:rPr lang="ar-SY" dirty="0">
                <a:latin typeface="Sakkal Majalla" panose="02000000000000000000" pitchFamily="2" charset="-78"/>
                <a:cs typeface="Sakkal Majalla" panose="02000000000000000000" pitchFamily="2" charset="-78"/>
              </a:rPr>
              <a:t>استخدام </a:t>
            </a:r>
            <a:r>
              <a:rPr lang="ar-SY" dirty="0" smtClean="0">
                <a:latin typeface="Sakkal Majalla" panose="02000000000000000000" pitchFamily="2" charset="-78"/>
                <a:cs typeface="Sakkal Majalla" panose="02000000000000000000" pitchFamily="2" charset="-78"/>
              </a:rPr>
              <a:t>الإجراءات والتقنيات والأدوات الصحيحة </a:t>
            </a:r>
            <a:endParaRPr lang="ar-SY" dirty="0">
              <a:latin typeface="Sakkal Majalla" panose="02000000000000000000" pitchFamily="2" charset="-78"/>
              <a:cs typeface="Sakkal Majalla" panose="02000000000000000000" pitchFamily="2" charset="-78"/>
            </a:endParaRPr>
          </a:p>
        </p:txBody>
      </p:sp>
      <p:sp>
        <p:nvSpPr>
          <p:cNvPr id="3" name="Content Placeholder 2"/>
          <p:cNvSpPr>
            <a:spLocks noGrp="1"/>
          </p:cNvSpPr>
          <p:nvPr>
            <p:ph idx="1"/>
          </p:nvPr>
        </p:nvSpPr>
        <p:spPr>
          <a:xfrm>
            <a:off x="838200" y="1825624"/>
            <a:ext cx="10515600" cy="4815807"/>
          </a:xfrm>
        </p:spPr>
        <p:txBody>
          <a:bodyPr>
            <a:normAutofit fontScale="92500" lnSpcReduction="10000"/>
          </a:bodyPr>
          <a:lstStyle/>
          <a:p>
            <a:pPr algn="just" rtl="1"/>
            <a:r>
              <a:rPr lang="ar-SY" sz="3200" dirty="0">
                <a:latin typeface="Sakkal Majalla" panose="02000000000000000000" pitchFamily="2" charset="-78"/>
                <a:cs typeface="Sakkal Majalla" panose="02000000000000000000" pitchFamily="2" charset="-78"/>
              </a:rPr>
              <a:t>كما هو الحال في </a:t>
            </a:r>
            <a:r>
              <a:rPr lang="ar-SY" sz="3200" dirty="0" smtClean="0">
                <a:latin typeface="Sakkal Majalla" panose="02000000000000000000" pitchFamily="2" charset="-78"/>
                <a:cs typeface="Sakkal Majalla" panose="02000000000000000000" pitchFamily="2" charset="-78"/>
              </a:rPr>
              <a:t>اختصاصات الطب </a:t>
            </a:r>
            <a:r>
              <a:rPr lang="ar-SY" sz="3200" dirty="0">
                <a:latin typeface="Sakkal Majalla" panose="02000000000000000000" pitchFamily="2" charset="-78"/>
                <a:cs typeface="Sakkal Majalla" panose="02000000000000000000" pitchFamily="2" charset="-78"/>
              </a:rPr>
              <a:t>الشرعي </a:t>
            </a:r>
            <a:r>
              <a:rPr lang="ar-SY" sz="3200" dirty="0" smtClean="0">
                <a:latin typeface="Sakkal Majalla" panose="02000000000000000000" pitchFamily="2" charset="-78"/>
                <a:cs typeface="Sakkal Majalla" panose="02000000000000000000" pitchFamily="2" charset="-78"/>
              </a:rPr>
              <a:t>التقليدية، </a:t>
            </a:r>
            <a:r>
              <a:rPr lang="ar-SY" sz="3200" dirty="0">
                <a:latin typeface="Sakkal Majalla" panose="02000000000000000000" pitchFamily="2" charset="-78"/>
                <a:cs typeface="Sakkal Majalla" panose="02000000000000000000" pitchFamily="2" charset="-78"/>
              </a:rPr>
              <a:t>يحتاج المتخصصون في </a:t>
            </a:r>
            <a:r>
              <a:rPr lang="ar-SY" sz="3200" dirty="0" smtClean="0">
                <a:latin typeface="Sakkal Majalla" panose="02000000000000000000" pitchFamily="2" charset="-78"/>
                <a:cs typeface="Sakkal Majalla" panose="02000000000000000000" pitchFamily="2" charset="-78"/>
              </a:rPr>
              <a:t>الاستدلال الجنائي الرقمي، </a:t>
            </a:r>
            <a:r>
              <a:rPr lang="ar-SY" sz="3200" dirty="0">
                <a:latin typeface="Sakkal Majalla" panose="02000000000000000000" pitchFamily="2" charset="-78"/>
                <a:cs typeface="Sakkal Majalla" panose="02000000000000000000" pitchFamily="2" charset="-78"/>
              </a:rPr>
              <a:t>بالإضافة إلى المعرفة </a:t>
            </a:r>
            <a:r>
              <a:rPr lang="ar-SY" sz="3200" dirty="0" smtClean="0">
                <a:latin typeface="Sakkal Majalla" panose="02000000000000000000" pitchFamily="2" charset="-78"/>
                <a:cs typeface="Sakkal Majalla" panose="02000000000000000000" pitchFamily="2" charset="-78"/>
              </a:rPr>
              <a:t>المتخصصة، </a:t>
            </a:r>
            <a:r>
              <a:rPr lang="ar-SY" sz="3200" dirty="0">
                <a:latin typeface="Sakkal Majalla" panose="02000000000000000000" pitchFamily="2" charset="-78"/>
                <a:cs typeface="Sakkal Majalla" panose="02000000000000000000" pitchFamily="2" charset="-78"/>
              </a:rPr>
              <a:t>إلى أدوات </a:t>
            </a:r>
            <a:r>
              <a:rPr lang="ar-SY" sz="3200" dirty="0" smtClean="0">
                <a:latin typeface="Sakkal Majalla" panose="02000000000000000000" pitchFamily="2" charset="-78"/>
                <a:cs typeface="Sakkal Majalla" panose="02000000000000000000" pitchFamily="2" charset="-78"/>
              </a:rPr>
              <a:t>خاصة للاضطلاع بعملهم </a:t>
            </a:r>
            <a:r>
              <a:rPr lang="ar-SY" sz="3200" dirty="0">
                <a:latin typeface="Sakkal Majalla" panose="02000000000000000000" pitchFamily="2" charset="-78"/>
                <a:cs typeface="Sakkal Majalla" panose="02000000000000000000" pitchFamily="2" charset="-78"/>
              </a:rPr>
              <a:t>بشكل </a:t>
            </a:r>
            <a:r>
              <a:rPr lang="ar-SY" sz="3200" dirty="0" smtClean="0">
                <a:latin typeface="Sakkal Majalla" panose="02000000000000000000" pitchFamily="2" charset="-78"/>
                <a:cs typeface="Sakkal Majalla" panose="02000000000000000000" pitchFamily="2" charset="-78"/>
              </a:rPr>
              <a:t>صحيح، من قبيل التقاط </a:t>
            </a:r>
            <a:r>
              <a:rPr lang="ar-SY" sz="3200" dirty="0">
                <a:latin typeface="Sakkal Majalla" panose="02000000000000000000" pitchFamily="2" charset="-78"/>
                <a:cs typeface="Sakkal Majalla" panose="02000000000000000000" pitchFamily="2" charset="-78"/>
              </a:rPr>
              <a:t>جميع المعلومات الأصلية من المشورة. من الضروري استخدام تقنيات وأدوات </a:t>
            </a:r>
            <a:r>
              <a:rPr lang="ar-SY" sz="3200" dirty="0" smtClean="0">
                <a:latin typeface="Sakkal Majalla" panose="02000000000000000000" pitchFamily="2" charset="-78"/>
                <a:cs typeface="Sakkal Majalla" panose="02000000000000000000" pitchFamily="2" charset="-78"/>
              </a:rPr>
              <a:t>مناسبة، </a:t>
            </a:r>
            <a:r>
              <a:rPr lang="ar-SY" sz="3200" dirty="0">
                <a:latin typeface="Sakkal Majalla" panose="02000000000000000000" pitchFamily="2" charset="-78"/>
                <a:cs typeface="Sakkal Majalla" panose="02000000000000000000" pitchFamily="2" charset="-78"/>
              </a:rPr>
              <a:t>وأن تكون الإجراءات قابلة للتتبع والتكرار من قبل </a:t>
            </a:r>
            <a:r>
              <a:rPr lang="ar-SY" sz="3200" dirty="0" smtClean="0">
                <a:latin typeface="Sakkal Majalla" panose="02000000000000000000" pitchFamily="2" charset="-78"/>
                <a:cs typeface="Sakkal Majalla" panose="02000000000000000000" pitchFamily="2" charset="-78"/>
              </a:rPr>
              <a:t>أخصائيين آخرين، </a:t>
            </a:r>
            <a:r>
              <a:rPr lang="ar-SY" sz="3200" dirty="0">
                <a:latin typeface="Sakkal Majalla" panose="02000000000000000000" pitchFamily="2" charset="-78"/>
                <a:cs typeface="Sakkal Majalla" panose="02000000000000000000" pitchFamily="2" charset="-78"/>
              </a:rPr>
              <a:t>بحيث تكون المعلومات التي تم الحصول عليها ذات قيمة </a:t>
            </a:r>
            <a:r>
              <a:rPr lang="ar-SY" sz="3200" dirty="0" smtClean="0">
                <a:latin typeface="Sakkal Majalla" panose="02000000000000000000" pitchFamily="2" charset="-78"/>
                <a:cs typeface="Sakkal Majalla" panose="02000000000000000000" pitchFamily="2" charset="-78"/>
              </a:rPr>
              <a:t>إثباتية.</a:t>
            </a:r>
          </a:p>
          <a:p>
            <a:pPr algn="just" rtl="1"/>
            <a:endParaRPr lang="ar-SY" sz="3200" dirty="0">
              <a:latin typeface="Sakkal Majalla" panose="02000000000000000000" pitchFamily="2" charset="-78"/>
              <a:cs typeface="Sakkal Majalla" panose="02000000000000000000" pitchFamily="2" charset="-78"/>
            </a:endParaRPr>
          </a:p>
          <a:p>
            <a:pPr algn="just" rtl="1"/>
            <a:r>
              <a:rPr lang="ar-SY" sz="3200" dirty="0" smtClean="0">
                <a:latin typeface="Sakkal Majalla" panose="02000000000000000000" pitchFamily="2" charset="-78"/>
                <a:cs typeface="Sakkal Majalla" panose="02000000000000000000" pitchFamily="2" charset="-78"/>
              </a:rPr>
              <a:t>عند تقديم الأدلة </a:t>
            </a:r>
            <a:r>
              <a:rPr lang="ar-SY" sz="3200" dirty="0">
                <a:latin typeface="Sakkal Majalla" panose="02000000000000000000" pitchFamily="2" charset="-78"/>
                <a:cs typeface="Sakkal Majalla" panose="02000000000000000000" pitchFamily="2" charset="-78"/>
              </a:rPr>
              <a:t>الإلكترونية / الرقمية </a:t>
            </a:r>
            <a:r>
              <a:rPr lang="ar-SY" sz="3200" dirty="0" smtClean="0">
                <a:latin typeface="Sakkal Majalla" panose="02000000000000000000" pitchFamily="2" charset="-78"/>
                <a:cs typeface="Sakkal Majalla" panose="02000000000000000000" pitchFamily="2" charset="-78"/>
              </a:rPr>
              <a:t>في المحكمة، </a:t>
            </a:r>
            <a:r>
              <a:rPr lang="ar-SY" sz="3200" dirty="0">
                <a:latin typeface="Sakkal Majalla" panose="02000000000000000000" pitchFamily="2" charset="-78"/>
                <a:cs typeface="Sakkal Majalla" panose="02000000000000000000" pitchFamily="2" charset="-78"/>
              </a:rPr>
              <a:t>ينبغي على الشهود تقديم معلومات كافية إلى المحكمة </a:t>
            </a:r>
            <a:r>
              <a:rPr lang="ar-SY" sz="3200" dirty="0" smtClean="0">
                <a:latin typeface="Sakkal Majalla" panose="02000000000000000000" pitchFamily="2" charset="-78"/>
                <a:cs typeface="Sakkal Majalla" panose="02000000000000000000" pitchFamily="2" charset="-78"/>
              </a:rPr>
              <a:t>لتمكين هيئة المحكمة من إجراء </a:t>
            </a:r>
            <a:r>
              <a:rPr lang="ar-SY" sz="3200" dirty="0">
                <a:latin typeface="Sakkal Majalla" panose="02000000000000000000" pitchFamily="2" charset="-78"/>
                <a:cs typeface="Sakkal Majalla" panose="02000000000000000000" pitchFamily="2" charset="-78"/>
              </a:rPr>
              <a:t>تقييم صحيح لمقبولية تلك الأدلة</a:t>
            </a:r>
            <a:r>
              <a:rPr lang="ar-SY" sz="3200" dirty="0" smtClean="0">
                <a:latin typeface="Sakkal Majalla" panose="02000000000000000000" pitchFamily="2" charset="-78"/>
                <a:cs typeface="Sakkal Majalla" panose="02000000000000000000" pitchFamily="2" charset="-78"/>
              </a:rPr>
              <a:t>.</a:t>
            </a:r>
          </a:p>
          <a:p>
            <a:pPr algn="just" rtl="1"/>
            <a:endParaRPr lang="ar-SY" sz="3200" dirty="0">
              <a:latin typeface="Sakkal Majalla" panose="02000000000000000000" pitchFamily="2" charset="-78"/>
              <a:cs typeface="Sakkal Majalla" panose="02000000000000000000" pitchFamily="2" charset="-78"/>
            </a:endParaRPr>
          </a:p>
          <a:p>
            <a:pPr algn="just" rtl="1"/>
            <a:r>
              <a:rPr lang="ar-SY" sz="3200" dirty="0">
                <a:latin typeface="Sakkal Majalla" panose="02000000000000000000" pitchFamily="2" charset="-78"/>
                <a:cs typeface="Sakkal Majalla" panose="02000000000000000000" pitchFamily="2" charset="-78"/>
              </a:rPr>
              <a:t>لا ينبغي للقضاة أن </a:t>
            </a:r>
            <a:r>
              <a:rPr lang="ar-SY" sz="3200" dirty="0" smtClean="0">
                <a:latin typeface="Sakkal Majalla" panose="02000000000000000000" pitchFamily="2" charset="-78"/>
                <a:cs typeface="Sakkal Majalla" panose="02000000000000000000" pitchFamily="2" charset="-78"/>
              </a:rPr>
              <a:t>يستحوا من طرح أسئلة حول الأساليب </a:t>
            </a:r>
            <a:r>
              <a:rPr lang="ar-SY" sz="3200" dirty="0">
                <a:latin typeface="Sakkal Majalla" panose="02000000000000000000" pitchFamily="2" charset="-78"/>
                <a:cs typeface="Sakkal Majalla" panose="02000000000000000000" pitchFamily="2" charset="-78"/>
              </a:rPr>
              <a:t>المستخدمة </a:t>
            </a:r>
            <a:r>
              <a:rPr lang="ar-SY" sz="3200" dirty="0" smtClean="0">
                <a:latin typeface="Sakkal Majalla" panose="02000000000000000000" pitchFamily="2" charset="-78"/>
                <a:cs typeface="Sakkal Majalla" panose="02000000000000000000" pitchFamily="2" charset="-78"/>
              </a:rPr>
              <a:t>لجمع </a:t>
            </a:r>
            <a:r>
              <a:rPr lang="ar-SY" sz="3200" dirty="0">
                <a:latin typeface="Sakkal Majalla" panose="02000000000000000000" pitchFamily="2" charset="-78"/>
                <a:cs typeface="Sakkal Majalla" panose="02000000000000000000" pitchFamily="2" charset="-78"/>
              </a:rPr>
              <a:t>الأدلة والحصول عليها وتقديمها</a:t>
            </a:r>
            <a:r>
              <a:rPr lang="ar-SY" sz="3200" dirty="0" smtClean="0">
                <a:latin typeface="Sakkal Majalla" panose="02000000000000000000" pitchFamily="2" charset="-78"/>
                <a:cs typeface="Sakkal Majalla" panose="02000000000000000000" pitchFamily="2" charset="-78"/>
              </a:rPr>
              <a:t>.</a:t>
            </a:r>
            <a:endParaRPr lang="ar-SY" sz="3200" dirty="0">
              <a:latin typeface="Sakkal Majalla" panose="02000000000000000000" pitchFamily="2" charset="-78"/>
              <a:cs typeface="Sakkal Majalla" panose="02000000000000000000" pitchFamily="2" charset="-78"/>
            </a:endParaRPr>
          </a:p>
        </p:txBody>
      </p:sp>
    </p:spTree>
    <p:extLst>
      <p:ext uri="{BB962C8B-B14F-4D97-AF65-F5344CB8AC3E}">
        <p14:creationId xmlns:p14="http://schemas.microsoft.com/office/powerpoint/2010/main" val="2028072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8295</TotalTime>
  <Words>2500</Words>
  <Application>Microsoft Office PowerPoint</Application>
  <PresentationFormat>Personnalisé</PresentationFormat>
  <Paragraphs>211</Paragraphs>
  <Slides>25</Slides>
  <Notes>24</Notes>
  <HiddenSlides>0</HiddenSlides>
  <MMClips>0</MMClips>
  <ScaleCrop>false</ScaleCrop>
  <HeadingPairs>
    <vt:vector size="4" baseType="variant">
      <vt:variant>
        <vt:lpstr>Thème</vt:lpstr>
      </vt:variant>
      <vt:variant>
        <vt:i4>1</vt:i4>
      </vt:variant>
      <vt:variant>
        <vt:lpstr>Titres des diapositives</vt:lpstr>
      </vt:variant>
      <vt:variant>
        <vt:i4>25</vt:i4>
      </vt:variant>
    </vt:vector>
  </HeadingPairs>
  <TitlesOfParts>
    <vt:vector size="26" baseType="lpstr">
      <vt:lpstr>Office Theme</vt:lpstr>
      <vt:lpstr>الدورة التدريبية المتقدمة في الجريمة الإلكترونية لفائدة القضاة والمدعين العامين</vt:lpstr>
      <vt:lpstr>برنامج العمل</vt:lpstr>
      <vt:lpstr>أهداف الحصة</vt:lpstr>
      <vt:lpstr>الأدلة الإلكترونية</vt:lpstr>
      <vt:lpstr>خصائص فريدة</vt:lpstr>
      <vt:lpstr>نظرة معمقة لاعتبارات الأدلة الإلكترونية</vt:lpstr>
      <vt:lpstr>يتعامل معها الأخصائيون</vt:lpstr>
      <vt:lpstr>تطور سريع لمصادر الأدلة الإلكترونية</vt:lpstr>
      <vt:lpstr>استخدام الإجراءات والتقنيات والأدوات الصحيحة </vt:lpstr>
      <vt:lpstr>اعتبارات المقبولية</vt:lpstr>
      <vt:lpstr>اعتبارات المقبولية</vt:lpstr>
      <vt:lpstr>الوثائق ذات الصلة</vt:lpstr>
      <vt:lpstr>إصدارات مجلس أوروبا</vt:lpstr>
      <vt:lpstr>تجربة وخبرة المشاركين</vt:lpstr>
      <vt:lpstr>أدلة التحقيق في القضية</vt:lpstr>
      <vt:lpstr>أدلة التحقيق في القضية</vt:lpstr>
      <vt:lpstr>تمرين</vt:lpstr>
      <vt:lpstr>Présentation PowerPoint</vt:lpstr>
      <vt:lpstr>تجزئة MD5 لملف البريد (mail11.doc)</vt:lpstr>
      <vt:lpstr>Présentation PowerPoint</vt:lpstr>
      <vt:lpstr>MD5 hash of 11th Mail (hash).doc</vt:lpstr>
      <vt:lpstr>أو من وجهة نظر أخرى</vt:lpstr>
      <vt:lpstr>ماذا يعني ذلك؟</vt:lpstr>
      <vt:lpstr>مراجعة الأهداف</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Cybercrime Training for Judges and Prosecutors</dc:title>
  <dc:creator>Jones, Nigel (nigel.jones@canterbury.ac.uk)</dc:creator>
  <cp:lastModifiedBy>admin</cp:lastModifiedBy>
  <cp:revision>65</cp:revision>
  <dcterms:created xsi:type="dcterms:W3CDTF">2017-10-07T06:38:06Z</dcterms:created>
  <dcterms:modified xsi:type="dcterms:W3CDTF">2018-08-30T00:00:56Z</dcterms:modified>
</cp:coreProperties>
</file>